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2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presProps" Target="presProp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/>
          <p:cNvPicPr>
            <a:picLocks noChangeAspect="1"/>
          </p:cNvPicPr>
          <p:nvPr userDrawn="1"/>
        </p:nvPicPr>
        <p:blipFill rotWithShape="1">
          <a:blip r:embed="rId3">
            <a:alphaModFix amt="17000"/>
            <a:lum/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2">
                    <hd:imgEffect xmlns:hd="http://schemas.haansoft.com/office/drawingml/8.0">
                      <hd:artEffectTexturizer/>
                    </hd:imgEffect>
                  </hd:imgLayer>
                </hp:hncPhoto>
              </a:ext>
            </a:extLst>
          </a:blip>
          <a:srcRect l="49010"/>
          <a:stretch>
            <a:fillRect/>
          </a:stretch>
        </p:blipFill>
        <p:spPr>
          <a:xfrm flipH="1">
            <a:off x="3526500" y="0"/>
            <a:ext cx="5617500" cy="6857999"/>
          </a:xfrm>
          <a:prstGeom prst="rect">
            <a:avLst/>
          </a:prstGeom>
          <a:blipFill rotWithShape="1">
            <a:blip r:embed="rId5">
              <a:alphaModFix amt="17000"/>
              <a:lum/>
              <a:extLst>
                <a:ext uri="783A4284-B454-46f5-B8C8-42B5039CE256">
                  <hp:hncPhoto xmlns:hp="http://schemas.haansoft.com/office/presentation/8.0">
                    <hd:imgLayer xmlns:hd="http://schemas.haansoft.com/office/drawingml/8.0" r:embed="rId4">
                      <hd:imgEffect xmlns:hd="http://schemas.haansoft.com/office/drawingml/8.0">
                        <hd:artEffectTexturizer/>
                      </hd:imgEffect>
                    </hd:imgLayer>
                  </hp:hncPhoto>
                </a:ext>
              </a:extLst>
            </a:blip>
            <a:tile tx="0" ty="0" sx="100000" sy="100000" flip="none" algn="tl"/>
          </a:blipFill>
        </p:spPr>
      </p:pic>
      <p:sp>
        <p:nvSpPr>
          <p:cNvPr id="8" name=""/>
          <p:cNvSpPr/>
          <p:nvPr userDrawn="1"/>
        </p:nvSpPr>
        <p:spPr>
          <a:xfrm>
            <a:off x="0" y="0"/>
            <a:ext cx="7757337" cy="6881828"/>
          </a:xfrm>
          <a:custGeom>
            <a:avLst/>
            <a:gdLst>
              <a:gd name="connsiteX0" fmla="*/ 0 w 7757338"/>
              <a:gd name="connsiteY0" fmla="*/ 0 h 6881829"/>
              <a:gd name="connsiteX1" fmla="*/ 7753945 w 7757338"/>
              <a:gd name="connsiteY1" fmla="*/ 0 h 6881829"/>
              <a:gd name="connsiteX2" fmla="*/ 3871019 w 7757338"/>
              <a:gd name="connsiteY2" fmla="*/ 6881812 h 6881829"/>
              <a:gd name="connsiteX3" fmla="*/ 0 w 7757338"/>
              <a:gd name="connsiteY3" fmla="*/ 6858000 h 6881829"/>
              <a:gd name="connsiteX4" fmla="*/ 0 w 7757338"/>
              <a:gd name="connsiteY4" fmla="*/ 0 h 688182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7338" h="6881829">
                <a:moveTo>
                  <a:pt x="0" y="0"/>
                </a:moveTo>
                <a:lnTo>
                  <a:pt x="7753945" y="0"/>
                </a:lnTo>
                <a:lnTo>
                  <a:pt x="3871019" y="6881812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9" name=""/>
          <p:cNvSpPr/>
          <p:nvPr userDrawn="1"/>
        </p:nvSpPr>
        <p:spPr>
          <a:xfrm rot="5402931">
            <a:off x="1017988" y="280569"/>
            <a:ext cx="5017023" cy="6296861"/>
          </a:xfrm>
          <a:custGeom>
            <a:avLst/>
            <a:gdLst>
              <a:gd name="connsiteX0" fmla="*/ 3601917 w 10300345"/>
              <a:gd name="connsiteY0" fmla="*/ 0 h 4783300"/>
              <a:gd name="connsiteX1" fmla="*/ 0 w 10300345"/>
              <a:gd name="connsiteY1" fmla="*/ 0 h 4783300"/>
              <a:gd name="connsiteX2" fmla="*/ 0 w 10300345"/>
              <a:gd name="connsiteY2" fmla="*/ 4783300 h 4783300"/>
              <a:gd name="connsiteX3" fmla="*/ 10300346 w 10300345"/>
              <a:gd name="connsiteY3" fmla="*/ 4783300 h 4783300"/>
              <a:gd name="connsiteX4" fmla="*/ 10300346 w 10300345"/>
              <a:gd name="connsiteY4" fmla="*/ 20382 h 4783300"/>
              <a:gd name="connsiteX5" fmla="*/ 5625848 w 10300345"/>
              <a:gd name="connsiteY5" fmla="*/ 20382 h 4783300"/>
              <a:gd name="connsiteX6" fmla="*/ 5625848 w 10300345"/>
              <a:gd name="connsiteY6" fmla="*/ 14881 h 47833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00345" h="4783300">
                <a:moveTo>
                  <a:pt x="3601917" y="0"/>
                </a:moveTo>
                <a:lnTo>
                  <a:pt x="0" y="0"/>
                </a:lnTo>
                <a:lnTo>
                  <a:pt x="0" y="4783300"/>
                </a:lnTo>
                <a:lnTo>
                  <a:pt x="10300346" y="4783300"/>
                </a:lnTo>
                <a:lnTo>
                  <a:pt x="10300346" y="20382"/>
                </a:lnTo>
                <a:lnTo>
                  <a:pt x="5625848" y="20382"/>
                </a:lnTo>
                <a:lnTo>
                  <a:pt x="5625848" y="14881"/>
                </a:lnTo>
              </a:path>
            </a:pathLst>
          </a:custGeom>
          <a:noFill/>
          <a:ln w="38100">
            <a:solidFill>
              <a:schemeClr val="lt1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한컴 솔잎 B"/>
              <a:ea typeface="한컴 솔잎 B"/>
              <a:cs typeface="+mn-cs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799" y="1815837"/>
            <a:ext cx="5098407" cy="1470025"/>
          </a:xfrm>
        </p:spPr>
        <p:txBody>
          <a:bodyPr/>
          <a:lstStyle>
            <a:lvl1pPr>
              <a:defRPr sz="7500">
                <a:solidFill>
                  <a:schemeClr val="lt1"/>
                </a:solidFill>
                <a:effectLst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13319" y="3903677"/>
            <a:ext cx="4032656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1pPr>
            <a:lvl2pPr marL="4572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2pPr>
            <a:lvl3pPr marL="9144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3pPr>
            <a:lvl4pPr marL="13716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4pPr>
            <a:lvl5pPr marL="18288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5pPr>
            <a:lvl6pPr marL="22860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6pPr>
            <a:lvl7pPr marL="27432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7pPr>
            <a:lvl8pPr marL="32004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8pPr>
            <a:lvl9pPr marL="3657600" indent="0" algn="ctr">
              <a:buNone/>
              <a:defRPr>
                <a:solidFill>
                  <a:srgbClr val="533227"/>
                </a:solidFill>
                <a:latin typeface="한컴 윤고딕 230"/>
                <a:ea typeface="한컴 윤고딕 230"/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 marL="218463" indent="0"/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sp>
        <p:nvSpPr>
          <p:cNvPr id="5" name=""/>
          <p:cNvSpPr/>
          <p:nvPr userDrawn="1"/>
        </p:nvSpPr>
        <p:spPr>
          <a:xfrm>
            <a:off x="0" y="0"/>
            <a:ext cx="2992722" cy="6858000"/>
          </a:xfrm>
          <a:prstGeom prst="rect">
            <a:avLst/>
          </a:prstGeom>
          <a:solidFill>
            <a:srgbClr val="dc5a0c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"/>
          <p:cNvSpPr/>
          <p:nvPr userDrawn="1"/>
        </p:nvSpPr>
        <p:spPr>
          <a:xfrm>
            <a:off x="253505" y="1083223"/>
            <a:ext cx="2524257" cy="5097262"/>
          </a:xfrm>
          <a:custGeom>
            <a:avLst/>
            <a:gdLst>
              <a:gd name="connsiteX0" fmla="*/ 726379 w 2524257"/>
              <a:gd name="connsiteY0" fmla="*/ 0 h 5097263"/>
              <a:gd name="connsiteX1" fmla="*/ 0 w 2524257"/>
              <a:gd name="connsiteY1" fmla="*/ 0 h 5097263"/>
              <a:gd name="connsiteX2" fmla="*/ 0 w 2524257"/>
              <a:gd name="connsiteY2" fmla="*/ 5097264 h 5097263"/>
              <a:gd name="connsiteX3" fmla="*/ 2524257 w 2524257"/>
              <a:gd name="connsiteY3" fmla="*/ 5097264 h 5097263"/>
              <a:gd name="connsiteX4" fmla="*/ 2524222 w 2524257"/>
              <a:gd name="connsiteY4" fmla="*/ 0 h 5097263"/>
              <a:gd name="connsiteX5" fmla="*/ 1702691 w 2524257"/>
              <a:gd name="connsiteY5" fmla="*/ 0 h 509726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4257" h="5097263">
                <a:moveTo>
                  <a:pt x="726379" y="0"/>
                </a:moveTo>
                <a:lnTo>
                  <a:pt x="0" y="0"/>
                </a:lnTo>
                <a:lnTo>
                  <a:pt x="0" y="5097264"/>
                </a:lnTo>
                <a:lnTo>
                  <a:pt x="2524257" y="5097264"/>
                </a:lnTo>
                <a:lnTo>
                  <a:pt x="2524222" y="0"/>
                </a:lnTo>
                <a:lnTo>
                  <a:pt x="1702691" y="0"/>
                </a:lnTo>
              </a:path>
            </a:pathLst>
          </a:custGeom>
          <a:noFill/>
          <a:ln w="28575">
            <a:solidFill>
              <a:schemeClr val="lt1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>
                <a:latin typeface="+mn-lt"/>
                <a:ea typeface="+mn-ea"/>
                <a:cs typeface="+mn-cs"/>
              </a:defRPr>
            </a:pPr>
            <a:endParaRPr lang="ko-KR" altLang="en-US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theme" Target="../theme/theme1.xml"  /><Relationship Id="rId6" Type="http://schemas.openxmlformats.org/officeDocument/2006/relationships/image" Target="../media/image5.jpeg"  /><Relationship Id="rId7" Type="http://schemas.openxmlformats.org/officeDocument/2006/relationships/image" Target="../media/image6.png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"/>
          <p:cNvPicPr/>
          <p:nvPr userDrawn="1"/>
        </p:nvPicPr>
        <p:blipFill rotWithShape="1"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0" y="274637"/>
            <a:ext cx="9144000" cy="4089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199" y="1600200"/>
            <a:ext cx="82295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2020-03-01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pic>
        <p:nvPicPr>
          <p:cNvPr id="8" name=""/>
          <p:cNvPicPr>
            <a:picLocks noChangeAspect="1"/>
          </p:cNvPicPr>
          <p:nvPr userDrawn="1"/>
        </p:nvPicPr>
        <p:blipFill rotWithShape="1">
          <a:blip r:embed="rId7"/>
          <a:stretch>
            <a:fillRect/>
          </a:stretch>
        </p:blipFill>
        <p:spPr>
          <a:xfrm>
            <a:off x="266983" y="123825"/>
            <a:ext cx="973931" cy="185737"/>
          </a:xfrm>
          <a:prstGeom prst="rect">
            <a:avLst/>
          </a:prstGeom>
        </p:spPr>
      </p:pic>
      <p:sp>
        <p:nvSpPr>
          <p:cNvPr id="9" name=""/>
          <p:cNvSpPr txBox="1"/>
          <p:nvPr userDrawn="1"/>
        </p:nvSpPr>
        <p:spPr>
          <a:xfrm>
            <a:off x="1193346" y="114300"/>
            <a:ext cx="2036555" cy="2171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지능정보사회의 </a:t>
            </a:r>
            <a:r>
              <a:rPr lang="en-US" altLang="ko-KR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AI</a:t>
            </a:r>
            <a:r>
              <a:rPr lang="ko-KR" altLang="en-US" sz="900">
                <a:solidFill>
                  <a:srgbClr val="312c28"/>
                </a:solidFill>
                <a:latin typeface="한컴 고딕"/>
                <a:ea typeface="한컴 고딕"/>
                <a:cs typeface="+mj-cs"/>
              </a:rPr>
              <a:t>기반 기술의 이해</a:t>
            </a:r>
            <a:endParaRPr lang="ko-KR" altLang="en-US" sz="900">
              <a:solidFill>
                <a:srgbClr val="312c28"/>
              </a:solidFill>
              <a:latin typeface="한컴 고딕"/>
              <a:ea typeface="한컴 고딕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marL="218463" indent="0" algn="l" defTabSz="914400" rtl="0" eaLnBrk="1" latinLnBrk="1" hangingPunct="1">
        <a:spcBef>
          <a:spcPct val="0"/>
        </a:spcBef>
        <a:buNone/>
        <a:defRPr sz="2000" kern="12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  <a:cs typeface="+mj-cs"/>
        </a:defRPr>
      </a:lvl1pPr>
      <a:lvl2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2pPr>
      <a:lvl3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3pPr>
      <a:lvl4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4pPr>
      <a:lvl5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5pPr>
      <a:lvl6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6pPr>
      <a:lvl7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7pPr>
      <a:lvl8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8pPr>
      <a:lvl9pPr algn="l" rtl="0" eaLnBrk="1" latinLnBrk="1" hangingPunct="1">
        <a:defRPr sz="2000">
          <a:solidFill>
            <a:schemeClr val="dk1"/>
          </a:solidFill>
          <a:effectLst>
            <a:glow rad="101600">
              <a:schemeClr val="lt1"/>
            </a:glow>
          </a:effectLst>
          <a:latin typeface="한컴 솔잎 B"/>
          <a:ea typeface="한컴 솔잎 B"/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7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8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9.png"  /><Relationship Id="rId3" Type="http://schemas.openxmlformats.org/officeDocument/2006/relationships/image" Target="../media/image9.png"  /><Relationship Id="rId4" Type="http://schemas.openxmlformats.org/officeDocument/2006/relationships/image" Target="../media/image9.png"  /><Relationship Id="rId5" Type="http://schemas.openxmlformats.org/officeDocument/2006/relationships/image" Target="../media/image10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4.xml"  /><Relationship Id="rId2" Type="http://schemas.openxmlformats.org/officeDocument/2006/relationships/image" Target="../media/image11.png"  /><Relationship Id="rId3" Type="http://schemas.openxmlformats.org/officeDocument/2006/relationships/image" Target="../media/image12.png"  /><Relationship Id="rId4" Type="http://schemas.openxmlformats.org/officeDocument/2006/relationships/image" Target="../media/image13.png"  /><Relationship Id="rId5" Type="http://schemas.openxmlformats.org/officeDocument/2006/relationships/image" Target="../media/image14.png"  /><Relationship Id="rId6" Type="http://schemas.openxmlformats.org/officeDocument/2006/relationships/image" Target="../media/image15.jpeg"  /><Relationship Id="rId7" Type="http://schemas.openxmlformats.org/officeDocument/2006/relationships/image" Target="../media/image1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3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57224" y="1815837"/>
            <a:ext cx="5098407" cy="1470025"/>
          </a:xfrm>
        </p:spPr>
        <p:txBody>
          <a:bodyPr>
            <a:normAutofit fontScale="90000"/>
          </a:bodyPr>
          <a:lstStyle/>
          <a:p>
            <a:pPr marL="0" indent="0" algn="ctr" defTabSz="232257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34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솔잎 B"/>
                <a:ea typeface="한컴 솔잎 B"/>
                <a:cs typeface="맑은 고딕"/>
              </a:rPr>
              <a:t>지능정보사회의</a:t>
            </a:r>
            <a:br>
              <a:rPr xmlns:mc="http://schemas.openxmlformats.org/markup-compatibility/2006" xmlns:hp="http://schemas.haansoft.com/office/presentation/8.0" kumimoji="0" lang="ko-KR" altLang="en-US" sz="34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솔잎 B"/>
                <a:ea typeface="한컴 솔잎 B"/>
                <a:cs typeface="맑은 고딕"/>
              </a:rPr>
            </a:br>
            <a:r>
              <a:rPr xmlns:mc="http://schemas.openxmlformats.org/markup-compatibility/2006" xmlns:hp="http://schemas.haansoft.com/office/presentation/8.0" kumimoji="0" lang="en-US" altLang="ko-KR" sz="75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솔잎 B"/>
                <a:ea typeface="한컴 솔잎 B"/>
                <a:cs typeface="Calibri"/>
              </a:rPr>
              <a:t>AI</a:t>
            </a:r>
            <a:r>
              <a:rPr xmlns:mc="http://schemas.openxmlformats.org/markup-compatibility/2006" xmlns:hp="http://schemas.haansoft.com/office/presentation/8.0" kumimoji="0" lang="ko-KR" altLang="en-US" sz="75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솔잎 B"/>
                <a:ea typeface="한컴 솔잎 B"/>
                <a:cs typeface="맑은 고딕"/>
              </a:rPr>
              <a:t>기반 </a:t>
            </a:r>
            <a:br>
              <a:rPr xmlns:mc="http://schemas.openxmlformats.org/markup-compatibility/2006" xmlns:hp="http://schemas.haansoft.com/office/presentation/8.0" kumimoji="0" lang="ko-KR" altLang="en-US" sz="75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솔잎 B"/>
                <a:ea typeface="한컴 솔잎 B"/>
                <a:cs typeface="맑은 고딕"/>
              </a:rPr>
            </a:br>
            <a:r>
              <a:rPr xmlns:mc="http://schemas.openxmlformats.org/markup-compatibility/2006" xmlns:hp="http://schemas.haansoft.com/office/presentation/8.0" kumimoji="0" lang="ko-KR" altLang="en-US" sz="6900" b="0" i="0" u="none" strike="noStrike" kern="1200" cap="none" spc="0" normalizeH="0" baseline="0" mc:Ignorable="hp" hp:hslEmbossed="0">
                <a:solidFill>
                  <a:srgbClr val="ffffff"/>
                </a:solidFill>
                <a:latin typeface="한컴 솔잎 B"/>
                <a:ea typeface="한컴 솔잎 B"/>
                <a:cs typeface="맑은 고딕"/>
              </a:rPr>
              <a:t>기술의 이해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84744" y="3903677"/>
            <a:ext cx="4151718" cy="1752600"/>
          </a:xfrm>
        </p:spPr>
        <p:txBody>
          <a:bodyPr/>
          <a:lstStyle/>
          <a:p>
            <a:pPr marL="0" indent="0" algn="l" defTabSz="232257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맑은 고딕"/>
              </a:rPr>
              <a:t>작성자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Calibri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맑은 고딕"/>
              </a:rPr>
              <a:t> 한글과 컴퓨터 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Calibri"/>
              </a:rPr>
              <a:t>&amp;</a:t>
            </a: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맑은 고딕"/>
              </a:rPr>
              <a:t> 영진출판사</a:t>
            </a:r>
            <a:endParaRPr xmlns:mc="http://schemas.openxmlformats.org/markup-compatibility/2006" xmlns:hp="http://schemas.haansoft.com/office/presentation/8.0" kumimoji="0" lang="ko-KR" altLang="en-US" sz="2000" b="1" i="0" u="none" strike="noStrike" kern="1200" cap="none" spc="0" normalizeH="0" baseline="0" mc:Ignorable="hp" hp:hslEmbossed="0">
              <a:solidFill>
                <a:srgbClr val="603a14"/>
              </a:solidFill>
              <a:latin typeface="한컴 윤고딕 230"/>
              <a:ea typeface="한컴 윤고딕 230"/>
              <a:cs typeface="맑은 고딕"/>
            </a:endParaRPr>
          </a:p>
          <a:p>
            <a:pPr marL="0" indent="0" algn="l" defTabSz="232257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맑은 고딕"/>
              </a:rPr>
              <a:t>제작프로그램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Calibri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맑은 고딕"/>
              </a:rPr>
              <a:t> 한쇼 </a:t>
            </a:r>
            <a:r>
              <a:rPr xmlns:mc="http://schemas.openxmlformats.org/markup-compatibility/2006" xmlns:hp="http://schemas.haansoft.com/office/presentation/8.0" kumimoji="0" lang="en-US" altLang="ko-KR" sz="2000" b="1" i="0" u="none" strike="noStrike" kern="1200" cap="none" spc="0" normalizeH="0" baseline="0" mc:Ignorable="hp" hp:hslEmbossed="0">
                <a:solidFill>
                  <a:srgbClr val="603a14"/>
                </a:solidFill>
                <a:latin typeface="한컴 윤고딕 230"/>
                <a:ea typeface="한컴 윤고딕 230"/>
                <a:cs typeface="Calibri"/>
              </a:rPr>
              <a:t>2020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"/>
          <p:cNvSpPr txBox="1"/>
          <p:nvPr/>
        </p:nvSpPr>
        <p:spPr>
          <a:xfrm>
            <a:off x="3054167" y="2549535"/>
            <a:ext cx="6115049" cy="367665"/>
          </a:xfrm>
          <a:prstGeom prst="rect">
            <a:avLst/>
          </a:prstGeom>
        </p:spPr>
        <p:txBody>
          <a:bodyPr vert="horz" wrap="square" lIns="91440" tIns="45720" rIns="91440" bIns="45720">
            <a:spAutoFit/>
          </a:bodyPr>
          <a:lstStyle/>
          <a:p>
            <a:pPr>
              <a:defRPr/>
            </a:pPr>
            <a:endParaRPr lang="ko-KR" altLang="en-US">
              <a:latin typeface="Arial"/>
              <a:ea typeface="한컴 고딕"/>
            </a:endParaRPr>
          </a:p>
        </p:txBody>
      </p:sp>
      <p:sp>
        <p:nvSpPr>
          <p:cNvPr id="17" name="한쪽 모서리가 둥근 사각형 49"/>
          <p:cNvSpPr/>
          <p:nvPr/>
        </p:nvSpPr>
        <p:spPr>
          <a:xfrm>
            <a:off x="408963" y="4793429"/>
            <a:ext cx="1811547" cy="390299"/>
          </a:xfrm>
          <a:prstGeom prst="round1Rect">
            <a:avLst>
              <a:gd name="adj" fmla="val 50000"/>
            </a:avLst>
          </a:prstGeom>
          <a:solidFill>
            <a:schemeClr val="accent2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anchor="ctr"/>
          <a:lstStyle/>
          <a:p>
            <a:pPr marL="534988">
              <a:defRPr/>
            </a:pPr>
            <a:r>
              <a:rPr lang="ko-KR" altLang="en-US" sz="2000" b="1">
                <a:latin typeface="Arial"/>
                <a:ea typeface="한컴 고딕"/>
                <a:cs typeface="+mj-cs"/>
              </a:rPr>
              <a:t>인공지능</a:t>
            </a:r>
            <a:endParaRPr lang="ko-KR" altLang="en-US" sz="2000" b="1">
              <a:latin typeface="Arial"/>
              <a:ea typeface="한컴 고딕"/>
            </a:endParaRPr>
          </a:p>
        </p:txBody>
      </p:sp>
      <p:sp>
        <p:nvSpPr>
          <p:cNvPr id="18" name="한쪽 모서리가 둥근 사각형 50"/>
          <p:cNvSpPr/>
          <p:nvPr/>
        </p:nvSpPr>
        <p:spPr>
          <a:xfrm>
            <a:off x="412844" y="1113157"/>
            <a:ext cx="1811547" cy="390299"/>
          </a:xfrm>
          <a:prstGeom prst="round1Rect">
            <a:avLst>
              <a:gd name="adj" fmla="val 50000"/>
            </a:avLst>
          </a:prstGeom>
          <a:solidFill>
            <a:srgbClr val="002948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anchor="ctr"/>
          <a:lstStyle/>
          <a:p>
            <a:pPr marL="534988">
              <a:defRPr/>
            </a:pPr>
            <a:r>
              <a:rPr lang="ko-KR" altLang="en-US" sz="2000" b="1">
                <a:latin typeface="Arial"/>
                <a:ea typeface="한컴 고딕"/>
                <a:cs typeface="+mj-cs"/>
              </a:rPr>
              <a:t>머신러닝</a:t>
            </a:r>
            <a:endParaRPr lang="ko-KR" altLang="en-US" sz="2000" b="1">
              <a:latin typeface="Arial"/>
              <a:ea typeface="한컴 고딕"/>
            </a:endParaRPr>
          </a:p>
        </p:txBody>
      </p:sp>
      <p:sp>
        <p:nvSpPr>
          <p:cNvPr id="19" name="한쪽 모서리가 둥근 사각형 51"/>
          <p:cNvSpPr/>
          <p:nvPr/>
        </p:nvSpPr>
        <p:spPr>
          <a:xfrm>
            <a:off x="412845" y="3138600"/>
            <a:ext cx="1811547" cy="390299"/>
          </a:xfrm>
          <a:prstGeom prst="round1Rect">
            <a:avLst>
              <a:gd name="adj" fmla="val 50000"/>
            </a:avLst>
          </a:prstGeom>
          <a:solidFill>
            <a:srgbClr val="c87d0e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anchor="ctr"/>
          <a:lstStyle/>
          <a:p>
            <a:pPr marL="534988">
              <a:defRPr/>
            </a:pPr>
            <a:r>
              <a:rPr lang="ko-KR" altLang="en-US" sz="2000" b="1">
                <a:latin typeface="Arial"/>
                <a:ea typeface="한컴 고딕"/>
                <a:cs typeface="+mj-cs"/>
              </a:rPr>
              <a:t>딥러닝</a:t>
            </a:r>
            <a:endParaRPr lang="ko-KR" altLang="en-US" sz="2000" b="1">
              <a:latin typeface="Arial"/>
              <a:ea typeface="한컴 고딕"/>
            </a:endParaRPr>
          </a:p>
        </p:txBody>
      </p:sp>
      <p:sp>
        <p:nvSpPr>
          <p:cNvPr id="20" name="TextBox 52"/>
          <p:cNvSpPr txBox="1"/>
          <p:nvPr/>
        </p:nvSpPr>
        <p:spPr>
          <a:xfrm>
            <a:off x="421809" y="1474253"/>
            <a:ext cx="8453201" cy="6853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1440" tIns="45720" rIns="91440" bIns="45720" anchor="ctr"/>
          <a:lstStyle/>
          <a:p>
            <a:pPr lvl="0" algn="ctr">
              <a:buClr>
                <a:schemeClr val="tx1">
                  <a:lumMod val="75000"/>
                  <a:lumOff val="25000"/>
                </a:schemeClr>
              </a:buClr>
              <a:buNone/>
              <a:defRPr/>
            </a:pPr>
            <a:r>
              <a:rPr lang="ko-KR" altLang="en-US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데이터를 분석</a:t>
            </a:r>
            <a:r>
              <a:rPr lang="en-US" altLang="ko-KR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, </a:t>
            </a:r>
            <a:r>
              <a:rPr lang="ko-KR" altLang="en-US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스스로 학습하여 입력하지 않은 정보도 판단</a:t>
            </a:r>
            <a:r>
              <a:rPr lang="en-US" altLang="ko-KR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, </a:t>
            </a:r>
            <a:r>
              <a:rPr lang="ko-KR" altLang="en-US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결정함</a:t>
            </a:r>
            <a:endParaRPr lang="ko-KR" altLang="en-US" b="1" spc="-80">
              <a:ln w="9525" cap="flat" cmpd="sng" algn="ctr">
                <a:solidFill>
                  <a:schemeClr val="accent1">
                    <a:shade val="50000"/>
                    <a:alpha val="0"/>
                  </a:schemeClr>
                </a:solidFill>
                <a:prstDash val="solid"/>
                <a:round/>
                <a:headEnd w="med" len="med"/>
                <a:tailEnd w="med" len="me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/>
              <a:ea typeface="한컴 고딕"/>
              <a:cs typeface="+mj-cs"/>
            </a:endParaRPr>
          </a:p>
        </p:txBody>
      </p:sp>
      <p:sp>
        <p:nvSpPr>
          <p:cNvPr id="21" name="TextBox 53"/>
          <p:cNvSpPr txBox="1"/>
          <p:nvPr/>
        </p:nvSpPr>
        <p:spPr>
          <a:xfrm>
            <a:off x="412845" y="3520273"/>
            <a:ext cx="8453201" cy="6853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lIns="91440" tIns="45720" rIns="91440" bIns="45720" anchor="ctr"/>
          <a:lstStyle/>
          <a:p>
            <a:pPr lvl="0" algn="ctr">
              <a:buClr>
                <a:schemeClr val="tx1">
                  <a:lumMod val="75000"/>
                  <a:lumOff val="25000"/>
                </a:schemeClr>
              </a:buClr>
              <a:buNone/>
              <a:defRPr/>
            </a:pPr>
            <a:r>
              <a:rPr lang="ko-KR" altLang="en-US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컴퓨터가 사람처럼 생각하고 배울 수 있도록 스스로 학습함</a:t>
            </a:r>
            <a:endParaRPr lang="ko-KR" altLang="en-US" b="1" spc="-80">
              <a:ln w="9525" cap="flat" cmpd="sng" algn="ctr">
                <a:solidFill>
                  <a:schemeClr val="accent1">
                    <a:shade val="50000"/>
                    <a:alpha val="0"/>
                  </a:schemeClr>
                </a:solidFill>
                <a:prstDash val="solid"/>
                <a:round/>
                <a:headEnd w="med" len="med"/>
                <a:tailEnd w="med" len="me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/>
              <a:ea typeface="한컴 고딕"/>
              <a:cs typeface="+mj-cs"/>
            </a:endParaRPr>
          </a:p>
        </p:txBody>
      </p:sp>
      <p:sp>
        <p:nvSpPr>
          <p:cNvPr id="22" name="TextBox 54"/>
          <p:cNvSpPr txBox="1"/>
          <p:nvPr/>
        </p:nvSpPr>
        <p:spPr>
          <a:xfrm>
            <a:off x="412845" y="5183728"/>
            <a:ext cx="8453201" cy="10149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lIns="91440" tIns="45720" rIns="91440" bIns="45720" anchor="ctr"/>
          <a:lstStyle/>
          <a:p>
            <a:pPr lvl="0" algn="ctr">
              <a:buClr>
                <a:schemeClr val="tx1">
                  <a:lumMod val="75000"/>
                  <a:lumOff val="25000"/>
                </a:schemeClr>
              </a:buClr>
              <a:buNone/>
              <a:defRPr/>
            </a:pPr>
            <a:r>
              <a:rPr lang="ko-KR" altLang="en-US" b="1" spc="-80">
                <a:ln w="9525" cap="flat" cmpd="sng" algn="ctr">
                  <a:solidFill>
                    <a:schemeClr val="accent1">
                      <a:shade val="50000"/>
                      <a:alpha val="0"/>
                    </a:schemeClr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/>
                <a:ea typeface="한컴 고딕"/>
                <a:cs typeface="+mj-cs"/>
              </a:rPr>
              <a:t>인간의 학습능력을 프로그래밍하여 컴퓨터가 인간의 지능적 행동을 모방하게 함</a:t>
            </a:r>
            <a:endParaRPr lang="ko-KR" altLang="en-US" b="1" spc="-80">
              <a:ln w="9525" cap="flat" cmpd="sng" algn="ctr">
                <a:solidFill>
                  <a:schemeClr val="accent1">
                    <a:shade val="50000"/>
                    <a:alpha val="0"/>
                  </a:schemeClr>
                </a:solidFill>
                <a:prstDash val="solid"/>
                <a:round/>
                <a:headEnd w="med" len="med"/>
                <a:tailEnd w="med" len="med"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/>
              <a:ea typeface="한컴 고딕"/>
              <a:cs typeface="+mj-cs"/>
            </a:endParaRPr>
          </a:p>
        </p:txBody>
      </p:sp>
      <p:sp>
        <p:nvSpPr>
          <p:cNvPr id="23" name="TextBox 55"/>
          <p:cNvSpPr txBox="1"/>
          <p:nvPr/>
        </p:nvSpPr>
        <p:spPr>
          <a:xfrm>
            <a:off x="340291" y="1046776"/>
            <a:ext cx="684599" cy="1094444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</a:bodyPr>
          <a:lstStyle/>
          <a:p>
            <a:pPr lvl="0">
              <a:defRPr/>
            </a:pPr>
            <a:r>
              <a:rPr xmlns:mc="http://schemas.openxmlformats.org/markup-compatibility/2006" xmlns:hp="http://schemas.haansoft.com/office/presentation/8.0" lang="en-US" altLang="ko-KR" sz="6600" b="1" mc:Ignorable="hp" hp:hslEmbossed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Arial"/>
                <a:ea typeface="한컴 고딕"/>
                <a:cs typeface="Arial"/>
              </a:rPr>
              <a:t>1</a:t>
            </a:r>
            <a:endParaRPr xmlns:mc="http://schemas.openxmlformats.org/markup-compatibility/2006" xmlns:hp="http://schemas.haansoft.com/office/presentation/8.0" lang="ko-KR" altLang="en-US" sz="6600" b="1" mc:Ignorable="hp" hp:hslEmbossed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Arial"/>
              <a:ea typeface="한컴 고딕"/>
              <a:cs typeface="Arial"/>
            </a:endParaRPr>
          </a:p>
        </p:txBody>
      </p:sp>
      <p:sp>
        <p:nvSpPr>
          <p:cNvPr id="24" name="TextBox 56"/>
          <p:cNvSpPr txBox="1"/>
          <p:nvPr/>
        </p:nvSpPr>
        <p:spPr>
          <a:xfrm>
            <a:off x="340290" y="3058981"/>
            <a:ext cx="684600" cy="1096469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</a:bodyPr>
          <a:lstStyle/>
          <a:p>
            <a:pPr lvl="0">
              <a:defRPr/>
            </a:pPr>
            <a:r>
              <a:rPr xmlns:mc="http://schemas.openxmlformats.org/markup-compatibility/2006" xmlns:hp="http://schemas.haansoft.com/office/presentation/8.0" lang="en-US" altLang="ko-KR" sz="6600" b="1" mc:Ignorable="hp" hp:hslEmbossed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Arial"/>
                <a:ea typeface="한컴 고딕"/>
                <a:cs typeface="Arial"/>
              </a:rPr>
              <a:t>2</a:t>
            </a:r>
            <a:endParaRPr xmlns:mc="http://schemas.openxmlformats.org/markup-compatibility/2006" xmlns:hp="http://schemas.haansoft.com/office/presentation/8.0" lang="ko-KR" altLang="en-US" sz="6600" b="1" mc:Ignorable="hp" hp:hslEmbossed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Arial"/>
              <a:ea typeface="한컴 고딕"/>
              <a:cs typeface="Arial"/>
            </a:endParaRPr>
          </a:p>
        </p:txBody>
      </p:sp>
      <p:sp>
        <p:nvSpPr>
          <p:cNvPr id="25" name="TextBox 57"/>
          <p:cNvSpPr txBox="1"/>
          <p:nvPr/>
        </p:nvSpPr>
        <p:spPr>
          <a:xfrm>
            <a:off x="340291" y="4757032"/>
            <a:ext cx="684599" cy="1098938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</a:bodyPr>
          <a:lstStyle/>
          <a:p>
            <a:pPr lvl="0">
              <a:defRPr/>
            </a:pPr>
            <a:r>
              <a:rPr xmlns:mc="http://schemas.openxmlformats.org/markup-compatibility/2006" xmlns:hp="http://schemas.haansoft.com/office/presentation/8.0" lang="en-US" altLang="ko-KR" sz="6600" b="1" mc:Ignorable="hp" hp:hslEmbossed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Arial"/>
                <a:ea typeface="한컴 고딕"/>
                <a:cs typeface="Arial"/>
              </a:rPr>
              <a:t>3</a:t>
            </a:r>
            <a:endParaRPr xmlns:mc="http://schemas.openxmlformats.org/markup-compatibility/2006" xmlns:hp="http://schemas.haansoft.com/office/presentation/8.0" lang="ko-KR" altLang="en-US" sz="6600" b="1" mc:Ignorable="hp" hp:hslEmbossed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Arial"/>
              <a:ea typeface="한컴 고딕"/>
              <a:cs typeface="Arial"/>
            </a:endParaRPr>
          </a:p>
        </p:txBody>
      </p:sp>
      <p:sp>
        <p:nvSpPr>
          <p:cNvPr id="26" name="TextBox 58"/>
          <p:cNvSpPr txBox="1"/>
          <p:nvPr/>
        </p:nvSpPr>
        <p:spPr>
          <a:xfrm>
            <a:off x="2360752" y="1107152"/>
            <a:ext cx="5680259" cy="914400"/>
          </a:xfrm>
          <a:prstGeom prst="rect">
            <a:avLst/>
          </a:prstGeom>
          <a:noFill/>
        </p:spPr>
        <p:txBody>
          <a:bodyPr vert="horz" wrap="none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 b="1" spc="-8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한컴 고딕"/>
                <a:cs typeface="+mj-cs"/>
              </a:rPr>
              <a:t>기존의 데이터 마이닝과 다른점임</a:t>
            </a:r>
            <a:r>
              <a:rPr lang="en-US" altLang="ko-KR" b="1" spc="-8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한컴 고딕"/>
                <a:cs typeface="+mj-cs"/>
              </a:rPr>
              <a:t>(</a:t>
            </a:r>
            <a:r>
              <a:rPr lang="ko-KR" altLang="en-US" b="1" spc="-8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한컴 고딕"/>
                <a:cs typeface="+mj-cs"/>
              </a:rPr>
              <a:t>통계학적 코딩없음</a:t>
            </a:r>
            <a:r>
              <a:rPr lang="en-US" altLang="ko-KR" b="1" spc="-80">
                <a:ln w="9525"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한컴 고딕"/>
                <a:cs typeface="+mj-cs"/>
              </a:rPr>
              <a:t>)</a:t>
            </a:r>
            <a:endParaRPr lang="ko-KR" altLang="en-US" b="1" spc="-80">
              <a:ln w="9525"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Arial"/>
              <a:ea typeface="한컴 고딕"/>
            </a:endParaRPr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>
          <a:xfrm>
            <a:off x="2296946" y="2159263"/>
            <a:ext cx="6587029" cy="276999"/>
          </a:xfrm>
          <a:prstGeom prst="rect">
            <a:avLst/>
          </a:prstGeom>
          <a:noFill/>
          <a:ln w="9525" algn="ctr">
            <a:noFill/>
            <a:prstDash val="sysDot"/>
            <a:miter/>
          </a:ln>
          <a:effectLst/>
        </p:spPr>
        <p:txBody>
          <a:bodyPr vert="horz" wrap="square" lIns="91440" tIns="45720" rIns="91440" bIns="45720">
            <a:spAutoFit/>
          </a:bodyPr>
          <a:lstStyle/>
          <a:p>
            <a:pPr marL="180975" indent="-180975" latinLnBrk="0">
              <a:spcBef>
                <a:spcPts val="480"/>
              </a:spcBef>
              <a:buClr>
                <a:schemeClr val="bg1">
                  <a:lumMod val="50000"/>
                </a:schemeClr>
              </a:buClr>
              <a:buSzPct val="100000"/>
              <a:buFont typeface="Wingdings"/>
              <a:buChar char="§"/>
              <a:defRPr/>
            </a:pPr>
            <a:r>
              <a:rPr lang="ko-KR" altLang="en-US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머신러닝이 적용될 적절한 분야 </a:t>
            </a:r>
            <a:r>
              <a:rPr lang="en-US" altLang="ko-KR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/</a:t>
            </a:r>
            <a:r>
              <a:rPr lang="ko-KR" altLang="en-US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지식모델을 교육할 양질의 데이터 제공</a:t>
            </a:r>
            <a:endParaRPr lang="ko-KR" altLang="en-US" sz="1200" b="1" kern="0">
              <a:solidFill>
                <a:srgbClr val="000000"/>
              </a:solidFill>
              <a:latin typeface="Arial"/>
              <a:ea typeface="한컴 고딕"/>
            </a:endParaRPr>
          </a:p>
        </p:txBody>
      </p:sp>
      <p:sp>
        <p:nvSpPr>
          <p:cNvPr id="28" name="Text Box 8"/>
          <p:cNvSpPr txBox="1">
            <a:spLocks noChangeArrowheads="1"/>
          </p:cNvSpPr>
          <p:nvPr/>
        </p:nvSpPr>
        <p:spPr>
          <a:xfrm>
            <a:off x="2436271" y="2378469"/>
            <a:ext cx="6438739" cy="448551"/>
          </a:xfrm>
          <a:prstGeom prst="rect">
            <a:avLst/>
          </a:prstGeom>
          <a:noFill/>
          <a:ln w="9525" algn="ctr">
            <a:noFill/>
            <a:prstDash val="sysDot"/>
            <a:miter/>
          </a:ln>
          <a:effectLst/>
        </p:spPr>
        <p:txBody>
          <a:bodyPr vert="horz" wrap="square" lIns="91440" tIns="45720" rIns="91440" bIns="45720">
            <a:spAutoFit/>
          </a:bodyPr>
          <a:lstStyle/>
          <a:p>
            <a:pPr marL="180975" indent="-180975" latinLnBrk="0">
              <a:spcBef>
                <a:spcPts val="480"/>
              </a:spcBef>
              <a:buClr>
                <a:schemeClr val="bg1">
                  <a:lumMod val="50000"/>
                </a:schemeClr>
              </a:buClr>
              <a:buSzPct val="100000"/>
              <a:buFont typeface="나눔고딕 ExtraBold"/>
              <a:buChar char="-"/>
              <a:defRPr/>
            </a:pPr>
            <a:r>
              <a:rPr lang="ko-KR" altLang="en-US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막대한 양의 데이터에 알고리즘을 적용해 특정 패턴이 드러나면</a:t>
            </a:r>
            <a:r>
              <a:rPr lang="en-US" altLang="ko-KR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, </a:t>
            </a:r>
            <a:r>
              <a:rPr lang="ko-KR" altLang="en-US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이런 패턴이 머신러닝 기반 애플리케이션을 훈련시키는 것임</a:t>
            </a:r>
            <a:r>
              <a:rPr lang="en-US" altLang="ko-KR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(</a:t>
            </a:r>
            <a:r>
              <a:rPr lang="ko-KR" altLang="en-US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시스템을 가르치는 충분한 데이터 필요</a:t>
            </a:r>
            <a:r>
              <a:rPr lang="en-US" altLang="ko-KR" sz="1200" b="1" kern="0">
                <a:solidFill>
                  <a:srgbClr val="000000"/>
                </a:solidFill>
                <a:latin typeface="Arial"/>
                <a:ea typeface="한컴 고딕"/>
                <a:cs typeface="+mj-cs"/>
              </a:rPr>
              <a:t>)</a:t>
            </a:r>
            <a:endParaRPr kumimoji="0" lang="en-US" altLang="ko-KR" sz="1200" b="1" kern="0">
              <a:solidFill>
                <a:srgbClr val="000000"/>
              </a:solidFill>
              <a:latin typeface="Arial"/>
              <a:ea typeface="한컴 고딕"/>
            </a:endParaRPr>
          </a:p>
        </p:txBody>
      </p:sp>
      <p:sp>
        <p:nvSpPr>
          <p:cNvPr id="29" name="Rectangle 3"/>
          <p:cNvSpPr txBox="1">
            <a:spLocks noChangeArrowheads="1"/>
          </p:cNvSpPr>
          <p:nvPr/>
        </p:nvSpPr>
        <p:spPr>
          <a:xfrm>
            <a:off x="2945303" y="2769233"/>
            <a:ext cx="6285405" cy="383687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lIns="91440" tIns="45720" rIns="91440" bIns="45720"/>
          <a:lstStyle/>
          <a:p>
            <a:pPr marL="265113" indent="-265113" latinLnBrk="0">
              <a:spcBef>
                <a:spcPct val="20000"/>
              </a:spcBef>
              <a:buSzPct val="90000"/>
              <a:buBlip>
                <a:blip r:embed="rId2"/>
              </a:buBlip>
              <a:defRPr/>
            </a:pPr>
            <a:r>
              <a:rPr kumimoji="1" lang="ko-KR" altLang="en-US" sz="1200" b="1" kern="0">
                <a:latin typeface="Arial"/>
                <a:ea typeface="한컴 고딕"/>
                <a:cs typeface="+mj-cs"/>
              </a:rPr>
              <a:t>최소 </a:t>
            </a:r>
            <a:r>
              <a:rPr kumimoji="1" lang="en-US" altLang="ko-KR" sz="1200" b="1" kern="0">
                <a:latin typeface="Arial"/>
                <a:ea typeface="한컴 고딕"/>
                <a:cs typeface="+mj-cs"/>
              </a:rPr>
              <a:t>10</a:t>
            </a:r>
            <a:r>
              <a:rPr kumimoji="1" lang="ko-KR" altLang="en-US" sz="1200" b="1" kern="0">
                <a:latin typeface="Arial"/>
                <a:ea typeface="한컴 고딕"/>
                <a:cs typeface="+mj-cs"/>
              </a:rPr>
              <a:t>만건 이상 데이터 필요 </a:t>
            </a:r>
            <a:endParaRPr kumimoji="1" lang="en-US" altLang="ko-KR" sz="1200" b="1" kern="0">
              <a:latin typeface="Arial"/>
              <a:ea typeface="한컴 고딕"/>
            </a:endParaRPr>
          </a:p>
        </p:txBody>
      </p:sp>
      <p:sp>
        <p:nvSpPr>
          <p:cNvPr id="3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 sz="1900"/>
              <a:t>인공지능</a:t>
            </a:r>
            <a:r>
              <a:rPr lang="en-US" altLang="ko-KR" sz="1900"/>
              <a:t>/</a:t>
            </a:r>
            <a:r>
              <a:rPr lang="ko-KR" altLang="en-US" sz="1900"/>
              <a:t>머신러닝</a:t>
            </a:r>
            <a:r>
              <a:rPr lang="en-US" altLang="ko-KR" sz="1900"/>
              <a:t>/</a:t>
            </a:r>
            <a:r>
              <a:rPr lang="ko-KR" altLang="en-US" sz="1900"/>
              <a:t>딥러닝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186225" y="265278"/>
            <a:ext cx="5769997" cy="1694967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algn="just">
              <a:lnSpc>
                <a:spcPct val="155000"/>
              </a:lnSpc>
              <a:spcBef>
                <a:spcPts val="0"/>
              </a:spcBef>
              <a:defRPr/>
            </a:pPr>
            <a:r>
              <a:rPr lang="ko-KR" altLang="ko-KR" sz="1700" spc="-100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고도화된 정보통신기술 인프라를 통해 생성, 수집, 축적된 데이터와 인공지능(Artificial </a:t>
            </a:r>
            <a:r>
              <a:rPr lang="en-US" altLang="ko-KR" sz="1700" spc="-100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I</a:t>
            </a:r>
            <a:r>
              <a:rPr lang="ko-KR" altLang="ko-KR" sz="1700" spc="-100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ntelligence )이 결합한 지능정보기술이 경제, 사회, 삶 모든 분야에 보편적으로 활용됨으로써 새로운 가치가 창출되고 발전하는 사회</a:t>
            </a:r>
            <a:endParaRPr lang="ko-KR" altLang="en-US" sz="1700" spc="-100">
              <a:solidFill>
                <a:schemeClr val="tx1"/>
              </a:solidFill>
              <a:ea typeface="한컴 고딕"/>
              <a:cs typeface="+mj-cs"/>
            </a:endParaRPr>
          </a:p>
        </p:txBody>
      </p:sp>
      <p:sp>
        <p:nvSpPr>
          <p:cNvPr id="3" name=""/>
          <p:cNvSpPr txBox="1"/>
          <p:nvPr/>
        </p:nvSpPr>
        <p:spPr>
          <a:xfrm>
            <a:off x="3225982" y="2161458"/>
            <a:ext cx="5482590" cy="4075512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285600" indent="-285600">
              <a:lnSpc>
                <a:spcPct val="110000"/>
              </a:lnSpc>
              <a:spcBef>
                <a:spcPts val="0"/>
              </a:spcBef>
              <a:buFont typeface="Wingdings"/>
              <a:buChar char="ü"/>
              <a:defRPr/>
            </a:pPr>
            <a:r>
              <a:rPr lang="ko-KR" altLang="en-US" sz="2000" b="1">
                <a:solidFill>
                  <a:schemeClr val="tx1"/>
                </a:solidFill>
                <a:highlight>
                  <a:srgbClr val="ffff00"/>
                </a:highlight>
                <a:latin typeface="한컴 고딕"/>
                <a:ea typeface="한컴 고딕"/>
                <a:cs typeface="+mj-cs"/>
              </a:rPr>
              <a:t>초연결지능화사회로의 도래</a:t>
            </a:r>
            <a:endParaRPr lang="ko-KR" altLang="en-US" sz="2000" b="1">
              <a:solidFill>
                <a:schemeClr val="tx1"/>
              </a:solidFill>
              <a:highlight>
                <a:srgbClr val="ffff00"/>
              </a:highlight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en-US" altLang="ko-KR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(</a:t>
            </a: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경제</a:t>
            </a:r>
            <a:r>
              <a:rPr lang="en-US" altLang="ko-KR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)</a:t>
            </a: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 생산성의 비약적 증대</a:t>
            </a:r>
            <a:r>
              <a:rPr lang="en-US" altLang="ko-KR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,</a:t>
            </a: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 디지털 역량 갖춘 기업중심으로 산업지형 개편</a:t>
            </a: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en-US" altLang="ko-KR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(</a:t>
            </a: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사회</a:t>
            </a:r>
            <a:r>
              <a:rPr lang="en-US" altLang="ko-KR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)</a:t>
            </a: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 기계가 인간의 업무를 대체하면서 삶의 질과 편의성이 극대화</a:t>
            </a: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285600" lvl="0" indent="-285600">
              <a:lnSpc>
                <a:spcPct val="110000"/>
              </a:lnSpc>
              <a:spcBef>
                <a:spcPts val="0"/>
              </a:spcBef>
              <a:buFont typeface="Wingdings"/>
              <a:buChar char="ü"/>
              <a:defRPr/>
            </a:pPr>
            <a:r>
              <a:rPr lang="ko-KR" altLang="en-US" sz="2000" b="1">
                <a:solidFill>
                  <a:schemeClr val="tx1"/>
                </a:solidFill>
                <a:highlight>
                  <a:srgbClr val="ffff00"/>
                </a:highlight>
                <a:latin typeface="한컴 고딕"/>
                <a:ea typeface="한컴 고딕"/>
                <a:cs typeface="+mj-cs"/>
              </a:rPr>
              <a:t>지능정보사회 </a:t>
            </a:r>
            <a:r>
              <a:rPr lang="en-US" altLang="ko-KR" sz="2000" b="1">
                <a:solidFill>
                  <a:schemeClr val="tx1"/>
                </a:solidFill>
                <a:highlight>
                  <a:srgbClr val="ffff00"/>
                </a:highlight>
                <a:latin typeface="한컴 고딕"/>
                <a:ea typeface="한컴 고딕"/>
                <a:cs typeface="+mj-cs"/>
              </a:rPr>
              <a:t>Korea</a:t>
            </a:r>
            <a:endParaRPr lang="en-US" altLang="ko-KR" sz="2000" b="1">
              <a:solidFill>
                <a:schemeClr val="tx1"/>
              </a:solidFill>
              <a:highlight>
                <a:srgbClr val="ffff00"/>
              </a:highlight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지능화로 국가디지털 전환</a:t>
            </a: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디지터혁신으로 성장동력 발굴</a:t>
            </a: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사람중심의 지능정보사회 조성 </a:t>
            </a: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ko-KR" altLang="en-US" b="1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인공지능시대의 고려사항</a:t>
            </a:r>
            <a:endParaRPr lang="ko-KR" altLang="en-US" b="1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  <a:p>
            <a:pPr marL="333000" lvl="0" indent="-333000">
              <a:lnSpc>
                <a:spcPct val="110000"/>
              </a:lnSpc>
              <a:spcBef>
                <a:spcPts val="0"/>
              </a:spcBef>
              <a:buAutoNum type="circleNumDbPlain"/>
              <a:defRPr/>
            </a:pPr>
            <a:r>
              <a:rPr lang="ko-KR" altLang="en-US">
                <a:solidFill>
                  <a:schemeClr val="tx1"/>
                </a:solidFill>
                <a:latin typeface="한컴 고딕"/>
                <a:ea typeface="한컴 고딕"/>
                <a:cs typeface="+mj-cs"/>
              </a:rPr>
              <a:t>인공지능 윤리문제, 디지털 격차 해소, 교육 개혁 등의 이슈도 분출</a:t>
            </a:r>
            <a:endParaRPr lang="ko-KR" altLang="en-US">
              <a:solidFill>
                <a:schemeClr val="tx1"/>
              </a:solidFill>
              <a:latin typeface="한컴 고딕"/>
              <a:ea typeface="한컴 고딕"/>
              <a:cs typeface="+mj-cs"/>
            </a:endParaRPr>
          </a:p>
        </p:txBody>
      </p:sp>
      <p:sp>
        <p:nvSpPr>
          <p:cNvPr id="4" name=""/>
          <p:cNvSpPr txBox="1"/>
          <p:nvPr/>
        </p:nvSpPr>
        <p:spPr>
          <a:xfrm>
            <a:off x="896286" y="689851"/>
            <a:ext cx="1200150" cy="851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5000" b="1">
                <a:solidFill>
                  <a:schemeClr val="lt1"/>
                </a:solidFill>
                <a:latin typeface="Arial"/>
                <a:cs typeface="Arial"/>
              </a:rPr>
              <a:t>01</a:t>
            </a:r>
            <a:endParaRPr lang="en-US" altLang="ko-KR" sz="5000" b="1">
              <a:solidFill>
                <a:schemeClr val="lt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marL="258535" indent="0" algn="l" defTabSz="232257" rtl="0" eaLnBrk="1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2000" b="0" i="0" u="none" strike="noStrike" kern="1200" cap="none" spc="0" normalizeH="0" baseline="0" mc:Ignorable="hp" hp:hslEmbossed="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Part1.</a:t>
            </a:r>
            <a:r>
              <a:rPr xmlns:mc="http://schemas.openxmlformats.org/markup-compatibility/2006" xmlns:hp="http://schemas.haansoft.com/office/presentation/8.0" kumimoji="0" lang="ko-KR" altLang="en-US" sz="1900" b="0" i="0" u="none" strike="noStrike" kern="1200" cap="none" spc="0" normalizeH="0" baseline="0" mc:Ignorable="hp" hp:hslEmbossed="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 지능정보 사회의 이해</a:t>
            </a:r>
            <a:endParaRPr lang="ko-KR" altLang="en-US"/>
          </a:p>
        </p:txBody>
      </p:sp>
      <p:sp>
        <p:nvSpPr>
          <p:cNvPr id="93" name=""/>
          <p:cNvSpPr txBox="1"/>
          <p:nvPr/>
        </p:nvSpPr>
        <p:spPr>
          <a:xfrm>
            <a:off x="389155" y="834548"/>
            <a:ext cx="5021222" cy="316072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5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1.</a:t>
            </a:r>
            <a:r>
              <a: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인공지능 관련 기반 기술의 발전</a:t>
            </a:r>
            <a:endPara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94" name=""/>
          <p:cNvSpPr/>
          <p:nvPr/>
        </p:nvSpPr>
        <p:spPr>
          <a:xfrm>
            <a:off x="310835" y="841988"/>
            <a:ext cx="116127" cy="251394"/>
          </a:xfrm>
          <a:prstGeom prst="rect">
            <a:avLst/>
          </a:prstGeom>
          <a:solidFill>
            <a:srgbClr val="c36416">
              <a:alpha val="100000"/>
            </a:srgbClr>
          </a:solidFill>
          <a:ln w="9525" cap="flat" cmpd="sng" algn="ctr">
            <a:noFill/>
            <a:prstDash val="dash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700" b="1" i="0" u="none" strike="noStrike" kern="1200" cap="none" spc="0" normalizeH="0" baseline="0" mc:Ignorable="hp" hp:hslEmbossed="0">
              <a:solidFill>
                <a:srgbClr val="ffffff"/>
              </a:solidFill>
              <a:latin typeface="Arial"/>
            </a:endParaRPr>
          </a:p>
        </p:txBody>
      </p:sp>
      <p:grpSp>
        <p:nvGrpSpPr>
          <p:cNvPr id="95" name=""/>
          <p:cNvGrpSpPr/>
          <p:nvPr/>
        </p:nvGrpSpPr>
        <p:grpSpPr>
          <a:xfrm rot="0">
            <a:off x="471211" y="1407590"/>
            <a:ext cx="2680941" cy="4859248"/>
            <a:chOff x="3216228" y="891356"/>
            <a:chExt cx="2479208" cy="4859248"/>
          </a:xfrm>
          <a:solidFill>
            <a:srgbClr val="ffffff">
              <a:alpha val="100000"/>
            </a:srgbClr>
          </a:solidFill>
        </p:grpSpPr>
        <p:sp>
          <p:nvSpPr>
            <p:cNvPr id="96" name=""/>
            <p:cNvSpPr/>
            <p:nvPr/>
          </p:nvSpPr>
          <p:spPr>
            <a:xfrm>
              <a:off x="3216228" y="891356"/>
              <a:ext cx="2479208" cy="4859248"/>
            </a:xfrm>
            <a:prstGeom prst="roundRect">
              <a:avLst>
                <a:gd name="adj" fmla="val 9896"/>
              </a:avLst>
            </a:prstGeom>
            <a:solidFill>
              <a:srgbClr val="ffffff">
                <a:alpha val="100000"/>
              </a:srgbClr>
            </a:solidFill>
            <a:ln w="3175" cap="sq">
              <a:solidFill>
                <a:srgbClr val="666666">
                  <a:alpha val="100000"/>
                </a:srgbClr>
              </a:solidFill>
              <a:prstDash val="solid"/>
              <a:miter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p>
              <a:pPr marL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en-US" altLang="en-US" sz="9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Segoe UI"/>
                <a:cs typeface="Segoe UI"/>
              </a:endParaRPr>
            </a:p>
          </p:txBody>
        </p:sp>
        <p:sp>
          <p:nvSpPr>
            <p:cNvPr id="97" name=""/>
            <p:cNvSpPr/>
            <p:nvPr/>
          </p:nvSpPr>
          <p:spPr>
            <a:xfrm>
              <a:off x="4211355" y="5474792"/>
              <a:ext cx="488955" cy="161837"/>
            </a:xfrm>
            <a:custGeom>
              <a:avLst/>
              <a:gdLst>
                <a:gd name="T0" fmla="*/ 131 w 796"/>
                <a:gd name="T1" fmla="*/ 0 h 262"/>
                <a:gd name="T2" fmla="*/ 665 w 796"/>
                <a:gd name="T3" fmla="*/ 0 h 262"/>
                <a:gd name="T4" fmla="*/ 796 w 796"/>
                <a:gd name="T5" fmla="*/ 131 h 262"/>
                <a:gd name="T6" fmla="*/ 665 w 796"/>
                <a:gd name="T7" fmla="*/ 262 h 262"/>
                <a:gd name="T8" fmla="*/ 131 w 796"/>
                <a:gd name="T9" fmla="*/ 262 h 262"/>
                <a:gd name="T10" fmla="*/ 0 w 796"/>
                <a:gd name="T11" fmla="*/ 131 h 262"/>
                <a:gd name="T12" fmla="*/ 131 w 796"/>
                <a:gd name="T13" fmla="*/ 0 h 26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6" h="262">
                  <a:moveTo>
                    <a:pt x="131" y="0"/>
                  </a:moveTo>
                  <a:lnTo>
                    <a:pt x="665" y="0"/>
                  </a:lnTo>
                  <a:cubicBezTo>
                    <a:pt x="738" y="0"/>
                    <a:pt x="796" y="59"/>
                    <a:pt x="796" y="131"/>
                  </a:cubicBezTo>
                  <a:cubicBezTo>
                    <a:pt x="796" y="204"/>
                    <a:pt x="738" y="262"/>
                    <a:pt x="665" y="262"/>
                  </a:cubicBezTo>
                  <a:lnTo>
                    <a:pt x="131" y="262"/>
                  </a:lnTo>
                  <a:cubicBezTo>
                    <a:pt x="58" y="262"/>
                    <a:pt x="0" y="204"/>
                    <a:pt x="0" y="131"/>
                  </a:cubicBezTo>
                  <a:cubicBezTo>
                    <a:pt x="0" y="59"/>
                    <a:pt x="58" y="0"/>
                    <a:pt x="131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3175" cap="sq">
              <a:solidFill>
                <a:srgbClr val="666666">
                  <a:alpha val="100000"/>
                </a:srgbClr>
              </a:solidFill>
              <a:prstDash val="solid"/>
              <a:miter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p>
              <a:pPr marL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en-US" altLang="en-US" sz="9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Segoe UI"/>
                <a:cs typeface="Segoe UI"/>
              </a:endParaRPr>
            </a:p>
          </p:txBody>
        </p:sp>
        <p:sp>
          <p:nvSpPr>
            <p:cNvPr id="98" name=""/>
            <p:cNvSpPr/>
            <p:nvPr/>
          </p:nvSpPr>
          <p:spPr>
            <a:xfrm>
              <a:off x="4190694" y="1077297"/>
              <a:ext cx="530275" cy="61980"/>
            </a:xfrm>
            <a:custGeom>
              <a:avLst/>
              <a:gdLst>
                <a:gd name="T0" fmla="*/ 50 w 866"/>
                <a:gd name="T1" fmla="*/ 0 h 101"/>
                <a:gd name="T2" fmla="*/ 816 w 866"/>
                <a:gd name="T3" fmla="*/ 0 h 101"/>
                <a:gd name="T4" fmla="*/ 866 w 866"/>
                <a:gd name="T5" fmla="*/ 50 h 101"/>
                <a:gd name="T6" fmla="*/ 816 w 866"/>
                <a:gd name="T7" fmla="*/ 101 h 101"/>
                <a:gd name="T8" fmla="*/ 50 w 866"/>
                <a:gd name="T9" fmla="*/ 101 h 101"/>
                <a:gd name="T10" fmla="*/ 0 w 866"/>
                <a:gd name="T11" fmla="*/ 50 h 101"/>
                <a:gd name="T12" fmla="*/ 50 w 866"/>
                <a:gd name="T13" fmla="*/ 0 h 10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6" h="101">
                  <a:moveTo>
                    <a:pt x="50" y="0"/>
                  </a:moveTo>
                  <a:lnTo>
                    <a:pt x="816" y="0"/>
                  </a:lnTo>
                  <a:cubicBezTo>
                    <a:pt x="844" y="0"/>
                    <a:pt x="866" y="22"/>
                    <a:pt x="866" y="50"/>
                  </a:cubicBezTo>
                  <a:cubicBezTo>
                    <a:pt x="866" y="78"/>
                    <a:pt x="844" y="101"/>
                    <a:pt x="816" y="101"/>
                  </a:cubicBezTo>
                  <a:lnTo>
                    <a:pt x="50" y="101"/>
                  </a:lnTo>
                  <a:cubicBezTo>
                    <a:pt x="22" y="101"/>
                    <a:pt x="0" y="78"/>
                    <a:pt x="0" y="50"/>
                  </a:cubicBezTo>
                  <a:cubicBezTo>
                    <a:pt x="0" y="22"/>
                    <a:pt x="22" y="0"/>
                    <a:pt x="50" y="0"/>
                  </a:cubicBezTo>
                  <a:close/>
                </a:path>
              </a:pathLst>
            </a:custGeom>
            <a:solidFill>
              <a:srgbClr val="ffffff">
                <a:alpha val="100000"/>
              </a:srgbClr>
            </a:solidFill>
            <a:ln w="3175" cap="sq">
              <a:solidFill>
                <a:srgbClr val="666666">
                  <a:alpha val="100000"/>
                </a:srgbClr>
              </a:solidFill>
              <a:prstDash val="solid"/>
              <a:miter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</a:bodyPr>
            <a:p>
              <a:pPr marL="0" lvl="0" indent="0" algn="l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en-US" altLang="en-US" sz="9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Segoe UI"/>
                <a:cs typeface="Segoe UI"/>
              </a:endParaRPr>
            </a:p>
          </p:txBody>
        </p:sp>
        <p:sp>
          <p:nvSpPr>
            <p:cNvPr id="99" name=""/>
            <p:cNvSpPr/>
            <p:nvPr/>
          </p:nvSpPr>
          <p:spPr>
            <a:xfrm>
              <a:off x="3312832" y="1306106"/>
              <a:ext cx="2286000" cy="4064000"/>
            </a:xfrm>
            <a:prstGeom prst="rect">
              <a:avLst/>
            </a:prstGeom>
            <a:solidFill>
              <a:srgbClr val="e2d6d0">
                <a:alpha val="100000"/>
              </a:srgbClr>
            </a:solidFill>
            <a:ln w="3175" cap="flat" cmpd="sng" algn="ctr">
              <a:solidFill>
                <a:srgbClr val="666666">
                  <a:alpha val="100000"/>
                </a:srgbClr>
              </a:solidFill>
              <a:prstDash val="solid"/>
            </a:ln>
            <a:effectLst/>
            <a:extLst>
              <a:ext uri="49926C4B-DF97-48ae-9DD6-E73424213832">
                <hp:hncExtEffects xmlns:hp="http://schemas.haansoft.com/office/presentation/8.0">
                  <hd:hncFillOverlay xmlns:hd="http://schemas.haansoft.com/office/drawingml/8.0" r:id="rId2"/>
                </hp:hncExtEffects>
              </a:ext>
            </a:extLst>
          </p:spPr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None/>
                <a:defRPr lang="ko-KR" altLang="en-US"/>
              </a:pPr>
              <a:endParaRPr xmlns:mc="http://schemas.openxmlformats.org/markup-compatibility/2006" xmlns:hp="http://schemas.haansoft.com/office/presentation/8.0" kumimoji="0" lang="en-US" altLang="en-US" sz="9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Segoe UI"/>
                <a:cs typeface="Segoe UI"/>
              </a:endParaRPr>
            </a:p>
          </p:txBody>
        </p:sp>
      </p:grpSp>
      <p:sp>
        <p:nvSpPr>
          <p:cNvPr id="100" name=""/>
          <p:cNvSpPr/>
          <p:nvPr/>
        </p:nvSpPr>
        <p:spPr>
          <a:xfrm>
            <a:off x="576867" y="2426153"/>
            <a:ext cx="2472069" cy="386976"/>
          </a:xfrm>
          <a:prstGeom prst="rect">
            <a:avLst/>
          </a:prstGeom>
          <a:solidFill>
            <a:srgbClr val="d1d1d1">
              <a:alpha val="100000"/>
            </a:srgbClr>
          </a:solidFill>
          <a:ln w="3175" cap="flat" cmpd="sng" algn="ctr">
            <a:solidFill>
              <a:srgbClr val="a0a0a0">
                <a:alpha val="100000"/>
              </a:srgbClr>
            </a:solidFill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  <a:solidFill>
                  <a:srgbClr val="613b14"/>
                </a:solidFill>
                <a:latin typeface="한컴 고딕"/>
                <a:ea typeface="한컴 고딕"/>
              </a:rPr>
              <a:t>지능정보 기반기술</a:t>
            </a:r>
            <a:endPara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<a:solidFill>
                <a:srgbClr val="613b14"/>
              </a:solidFill>
              <a:latin typeface="한컴 고딕"/>
              <a:ea typeface="한컴 고딕"/>
            </a:endParaRPr>
          </a:p>
        </p:txBody>
      </p:sp>
      <p:sp>
        <p:nvSpPr>
          <p:cNvPr id="101" name=""/>
          <p:cNvSpPr txBox="1"/>
          <p:nvPr/>
        </p:nvSpPr>
        <p:spPr>
          <a:xfrm>
            <a:off x="666672" y="3066233"/>
            <a:ext cx="2194994" cy="256087"/>
          </a:xfrm>
          <a:prstGeom prst="rect">
            <a:avLst/>
          </a:prstGeom>
        </p:spPr>
        <p:txBody>
          <a:bodyPr wrap="non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▶ 빅데이터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정형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/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비정형 데이터</a:t>
            </a:r>
            <a:endPara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cxnSp>
        <p:nvCxnSpPr>
          <p:cNvPr id="102" name=""/>
          <p:cNvCxnSpPr/>
          <p:nvPr/>
        </p:nvCxnSpPr>
        <p:spPr>
          <a:xfrm>
            <a:off x="685724" y="3343275"/>
            <a:ext cx="2192402" cy="0"/>
          </a:xfrm>
          <a:prstGeom prst="line">
            <a:avLst/>
          </a:prstGeom>
          <a:noFill/>
          <a:ln w="12700" cap="flat" cmpd="sng" algn="ctr">
            <a:solidFill>
              <a:srgbClr val="a0a0a0">
                <a:alpha val="100000"/>
              </a:srgbClr>
            </a:solidFill>
            <a:prstDash val="sysDot"/>
          </a:ln>
        </p:spPr>
      </p:cxnSp>
      <p:sp>
        <p:nvSpPr>
          <p:cNvPr id="103" name=""/>
          <p:cNvSpPr txBox="1"/>
          <p:nvPr/>
        </p:nvSpPr>
        <p:spPr>
          <a:xfrm>
            <a:off x="666670" y="3429000"/>
            <a:ext cx="1901270" cy="256087"/>
          </a:xfrm>
          <a:prstGeom prst="rect">
            <a:avLst/>
          </a:prstGeom>
        </p:spPr>
        <p:txBody>
          <a:bodyPr wrap="non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613b14"/>
                </a:solidFill>
                <a:latin typeface="한컴 고딕"/>
                <a:ea typeface="한컴 고딕"/>
              </a:rPr>
              <a:t>▶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Mobile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LTE / 5G / WiFi</a:t>
            </a:r>
            <a:endPara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cxnSp>
        <p:nvCxnSpPr>
          <p:cNvPr id="104" name=""/>
          <p:cNvCxnSpPr/>
          <p:nvPr/>
        </p:nvCxnSpPr>
        <p:spPr>
          <a:xfrm>
            <a:off x="685724" y="3706042"/>
            <a:ext cx="2192402" cy="0"/>
          </a:xfrm>
          <a:prstGeom prst="line">
            <a:avLst/>
          </a:prstGeom>
          <a:noFill/>
          <a:ln w="12700" cap="flat" cmpd="sng" algn="ctr">
            <a:solidFill>
              <a:srgbClr val="a0a0a0">
                <a:alpha val="100000"/>
              </a:srgbClr>
            </a:solidFill>
            <a:prstDash val="sysDot"/>
          </a:ln>
        </p:spPr>
      </p:cxnSp>
      <p:sp>
        <p:nvSpPr>
          <p:cNvPr id="105" name=""/>
          <p:cNvSpPr txBox="1"/>
          <p:nvPr/>
        </p:nvSpPr>
        <p:spPr>
          <a:xfrm>
            <a:off x="666671" y="3791767"/>
            <a:ext cx="2244169" cy="256087"/>
          </a:xfrm>
          <a:prstGeom prst="rect">
            <a:avLst/>
          </a:prstGeom>
        </p:spPr>
        <p:txBody>
          <a:bodyPr wrap="non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▶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IOT: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-10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CCTV / 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-10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헬스케어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-10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/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-10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스마트가전</a:t>
            </a:r>
            <a:endParaRPr xmlns:mc="http://schemas.openxmlformats.org/markup-compatibility/2006" xmlns:hp="http://schemas.haansoft.com/office/presentation/8.0" kumimoji="0" lang="ko-KR" altLang="en-US" sz="1100" b="0" i="0" u="none" strike="noStrike" kern="1200" cap="none" spc="-10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cxnSp>
        <p:nvCxnSpPr>
          <p:cNvPr id="106" name=""/>
          <p:cNvCxnSpPr/>
          <p:nvPr/>
        </p:nvCxnSpPr>
        <p:spPr>
          <a:xfrm>
            <a:off x="685724" y="4068809"/>
            <a:ext cx="2192402" cy="0"/>
          </a:xfrm>
          <a:prstGeom prst="line">
            <a:avLst/>
          </a:prstGeom>
          <a:noFill/>
          <a:ln w="12700" cap="flat" cmpd="sng" algn="ctr">
            <a:solidFill>
              <a:srgbClr val="a0a0a0">
                <a:alpha val="100000"/>
              </a:srgbClr>
            </a:solidFill>
            <a:prstDash val="sysDot"/>
          </a:ln>
        </p:spPr>
      </p:cxnSp>
      <p:sp>
        <p:nvSpPr>
          <p:cNvPr id="107" name=""/>
          <p:cNvSpPr txBox="1"/>
          <p:nvPr/>
        </p:nvSpPr>
        <p:spPr>
          <a:xfrm>
            <a:off x="666668" y="4154534"/>
            <a:ext cx="2244172" cy="256087"/>
          </a:xfrm>
          <a:prstGeom prst="rect">
            <a:avLst/>
          </a:prstGeom>
        </p:spPr>
        <p:txBody>
          <a:bodyPr wrap="non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613b14"/>
                </a:solidFill>
                <a:latin typeface="한컴 고딕"/>
                <a:ea typeface="한컴 고딕"/>
              </a:rPr>
              <a:t>▶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그외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ICT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기술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VR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/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</a:t>
            </a:r>
            <a:r>
              <a:rPr xmlns:mc="http://schemas.openxmlformats.org/markup-compatibility/2006" xmlns:hp="http://schemas.haansoft.com/office/presentation/8.0" kumimoji="0" lang="en-US" altLang="ko-KR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AR /</a:t>
            </a:r>
            <a:r>
              <a: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 드론등</a:t>
            </a:r>
            <a:endParaRPr xmlns:mc="http://schemas.openxmlformats.org/markup-compatibility/2006" xmlns:hp="http://schemas.haansoft.com/office/presentation/8.0" kumimoji="0" lang="ko-KR" altLang="en-US" sz="11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cxnSp>
        <p:nvCxnSpPr>
          <p:cNvPr id="108" name=""/>
          <p:cNvCxnSpPr/>
          <p:nvPr/>
        </p:nvCxnSpPr>
        <p:spPr>
          <a:xfrm>
            <a:off x="685724" y="4431576"/>
            <a:ext cx="2192402" cy="0"/>
          </a:xfrm>
          <a:prstGeom prst="line">
            <a:avLst/>
          </a:prstGeom>
          <a:noFill/>
          <a:ln w="12700" cap="flat" cmpd="sng" algn="ctr">
            <a:solidFill>
              <a:srgbClr val="a0a0a0">
                <a:alpha val="100000"/>
              </a:srgbClr>
            </a:solidFill>
            <a:prstDash val="sysDot"/>
          </a:ln>
        </p:spPr>
      </p:cxnSp>
      <p:sp>
        <p:nvSpPr>
          <p:cNvPr id="109" name=""/>
          <p:cNvSpPr/>
          <p:nvPr/>
        </p:nvSpPr>
        <p:spPr>
          <a:xfrm>
            <a:off x="3476625" y="1723479"/>
            <a:ext cx="1346535" cy="702674"/>
          </a:xfrm>
          <a:prstGeom prst="rect">
            <a:avLst/>
          </a:prstGeom>
          <a:solidFill>
            <a:srgbClr val="ffffff">
              <a:alpha val="100000"/>
            </a:srgbClr>
          </a:solidFill>
          <a:ln w="3175" cap="flat" cmpd="sng" algn="ctr">
            <a:solidFill>
              <a:srgbClr val="7b7b7b">
                <a:alpha val="100000"/>
              </a:srgbClr>
            </a:solidFill>
            <a:prstDash val="sysDash"/>
          </a:ln>
        </p:spPr>
        <p:txBody>
          <a:bodyPr vert="horz" wrap="square" lIns="91440" tIns="45720" rIns="91440" bIns="108013" anchor="b" anchorCtr="0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3b14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기계화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613b14"/>
              </a:solidFill>
              <a:effectLst/>
              <a:ea typeface="한컴 고딕"/>
            </a:endParaRPr>
          </a:p>
        </p:txBody>
      </p:sp>
      <p:sp>
        <p:nvSpPr>
          <p:cNvPr id="110" name=""/>
          <p:cNvSpPr/>
          <p:nvPr/>
        </p:nvSpPr>
        <p:spPr>
          <a:xfrm>
            <a:off x="3476625" y="1419870"/>
            <a:ext cx="1346535" cy="473698"/>
          </a:xfrm>
          <a:prstGeom prst="rect">
            <a:avLst/>
          </a:prstGeom>
          <a:solidFill>
            <a:srgbClr val="595959">
              <a:alpha val="100000"/>
            </a:srgbClr>
          </a:solidFill>
          <a:ln w="3175" cap="flat" cmpd="sng" algn="ctr">
            <a:solidFill>
              <a:srgbClr val="ecbb2d">
                <a:alpha val="100000"/>
              </a:srgbClr>
            </a:solidFill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1</a:t>
            </a:r>
            <a:r>
              <a: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차 산업혁명</a:t>
            </a:r>
            <a:endPara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ea typeface="한컴 고딕"/>
            </a:endParaRPr>
          </a:p>
        </p:txBody>
      </p:sp>
      <p:sp>
        <p:nvSpPr>
          <p:cNvPr id="111" name=""/>
          <p:cNvSpPr/>
          <p:nvPr/>
        </p:nvSpPr>
        <p:spPr>
          <a:xfrm>
            <a:off x="4823159" y="1723479"/>
            <a:ext cx="1346535" cy="702674"/>
          </a:xfrm>
          <a:prstGeom prst="rect">
            <a:avLst/>
          </a:prstGeom>
          <a:solidFill>
            <a:srgbClr val="ffffff">
              <a:alpha val="100000"/>
            </a:srgbClr>
          </a:solidFill>
          <a:ln w="3175" cap="flat" cmpd="sng" algn="ctr">
            <a:solidFill>
              <a:srgbClr val="7b7b7b">
                <a:alpha val="100000"/>
              </a:srgbClr>
            </a:solidFill>
            <a:prstDash val="sysDash"/>
          </a:ln>
        </p:spPr>
        <p:txBody>
          <a:bodyPr vert="horz" wrap="square" lIns="91440" tIns="45720" rIns="91440" bIns="108013" anchor="b" anchorCtr="0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3b14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대량생산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613b14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112" name=""/>
          <p:cNvSpPr/>
          <p:nvPr/>
        </p:nvSpPr>
        <p:spPr>
          <a:xfrm>
            <a:off x="4823159" y="1419870"/>
            <a:ext cx="1346535" cy="473698"/>
          </a:xfrm>
          <a:prstGeom prst="rect">
            <a:avLst/>
          </a:prstGeom>
          <a:solidFill>
            <a:srgbClr val="595959">
              <a:alpha val="100000"/>
            </a:srgbClr>
          </a:solidFill>
          <a:ln w="3175" cap="flat" cmpd="sng" algn="ctr">
            <a:solidFill>
              <a:srgbClr val="ecbb2d">
                <a:alpha val="100000"/>
              </a:srgbClr>
            </a:solidFill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2</a:t>
            </a:r>
            <a:r>
              <a: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차 산업혁명</a:t>
            </a:r>
            <a:endPara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113" name=""/>
          <p:cNvSpPr/>
          <p:nvPr/>
        </p:nvSpPr>
        <p:spPr>
          <a:xfrm>
            <a:off x="6169694" y="1723479"/>
            <a:ext cx="1346535" cy="702674"/>
          </a:xfrm>
          <a:prstGeom prst="rect">
            <a:avLst/>
          </a:prstGeom>
          <a:solidFill>
            <a:srgbClr val="ffffff">
              <a:alpha val="100000"/>
            </a:srgbClr>
          </a:solidFill>
          <a:ln w="3175" cap="flat" cmpd="sng" algn="ctr">
            <a:solidFill>
              <a:srgbClr val="7b7b7b">
                <a:alpha val="100000"/>
              </a:srgbClr>
            </a:solidFill>
            <a:prstDash val="sysDash"/>
          </a:ln>
        </p:spPr>
        <p:txBody>
          <a:bodyPr vert="horz" wrap="square" lIns="91440" tIns="45720" rIns="91440" bIns="108013" anchor="b" anchorCtr="0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3b14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디지털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613b14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114" name=""/>
          <p:cNvSpPr/>
          <p:nvPr/>
        </p:nvSpPr>
        <p:spPr>
          <a:xfrm>
            <a:off x="6169694" y="1419870"/>
            <a:ext cx="1346535" cy="473698"/>
          </a:xfrm>
          <a:prstGeom prst="rect">
            <a:avLst/>
          </a:prstGeom>
          <a:solidFill>
            <a:srgbClr val="595959">
              <a:alpha val="100000"/>
            </a:srgbClr>
          </a:solidFill>
          <a:ln w="3175" cap="flat" cmpd="sng" algn="ctr">
            <a:solidFill>
              <a:srgbClr val="ecbb2d">
                <a:alpha val="100000"/>
              </a:srgbClr>
            </a:solidFill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3</a:t>
            </a:r>
            <a:r>
              <a: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차 산업혁명</a:t>
            </a:r>
            <a:endPara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115" name=""/>
          <p:cNvSpPr/>
          <p:nvPr/>
        </p:nvSpPr>
        <p:spPr>
          <a:xfrm>
            <a:off x="7516229" y="1723479"/>
            <a:ext cx="1346535" cy="702674"/>
          </a:xfrm>
          <a:prstGeom prst="rect">
            <a:avLst/>
          </a:prstGeom>
          <a:solidFill>
            <a:srgbClr val="ffffff">
              <a:alpha val="100000"/>
            </a:srgbClr>
          </a:solidFill>
          <a:ln w="3175" cap="flat" cmpd="sng" algn="ctr">
            <a:solidFill>
              <a:srgbClr val="7b7b7b">
                <a:alpha val="100000"/>
              </a:srgbClr>
            </a:solidFill>
            <a:prstDash val="sysDash"/>
          </a:ln>
        </p:spPr>
        <p:txBody>
          <a:bodyPr vert="horz" wrap="square" lIns="91440" tIns="45720" rIns="91440" bIns="108013" anchor="b" anchorCtr="0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3b14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융합</a:t>
            </a:r>
            <a:endParaRPr xmlns:mc="http://schemas.openxmlformats.org/markup-compatibility/2006" xmlns:hp="http://schemas.haansoft.com/office/presentation/8.0" kumimoji="0" lang="ko-KR" altLang="en-US" sz="1600" b="1" i="0" u="none" strike="noStrike" kern="1200" cap="none" spc="0" normalizeH="0" baseline="0" mc:Ignorable="hp" hp:hslEmbossed="0">
              <a:solidFill>
                <a:srgbClr val="613b14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116" name=""/>
          <p:cNvSpPr/>
          <p:nvPr/>
        </p:nvSpPr>
        <p:spPr>
          <a:xfrm>
            <a:off x="7516229" y="1419870"/>
            <a:ext cx="1346535" cy="473698"/>
          </a:xfrm>
          <a:prstGeom prst="rect">
            <a:avLst/>
          </a:prstGeom>
          <a:solidFill>
            <a:srgbClr val="595959">
              <a:alpha val="100000"/>
            </a:srgbClr>
          </a:solidFill>
          <a:ln w="3175" cap="flat" cmpd="sng" algn="ctr">
            <a:solidFill>
              <a:srgbClr val="ecbb2d">
                <a:alpha val="100000"/>
              </a:srgbClr>
            </a:solidFill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4</a:t>
            </a:r>
            <a:r>
              <a: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  <a:solidFill>
                  <a:srgbClr val="ffffff"/>
                </a:solidFill>
                <a:effectLst/>
                <a:latin typeface="한컴 고딕"/>
                <a:ea typeface="한컴 고딕"/>
              </a:rPr>
              <a:t>차 산업혁명</a:t>
            </a:r>
            <a:endParaRPr xmlns:mc="http://schemas.openxmlformats.org/markup-compatibility/2006" xmlns:hp="http://schemas.haansoft.com/office/presentation/8.0" kumimoji="0" lang="ko-KR" altLang="en-US" sz="1300" b="1" i="0" u="none" strike="noStrike" kern="1200" cap="none" spc="0" normalizeH="0" baseline="0" mc:Ignorable="hp" hp:hslEmbossed="0">
              <a:solidFill>
                <a:srgbClr val="ffffff"/>
              </a:solidFill>
              <a:effectLst/>
              <a:latin typeface="한컴 고딕"/>
              <a:ea typeface="한컴 고딕"/>
            </a:endParaRPr>
          </a:p>
        </p:txBody>
      </p:sp>
      <p:cxnSp>
        <p:nvCxnSpPr>
          <p:cNvPr id="117" name=""/>
          <p:cNvCxnSpPr/>
          <p:nvPr/>
        </p:nvCxnSpPr>
        <p:spPr>
          <a:xfrm>
            <a:off x="3476625" y="2524392"/>
            <a:ext cx="5456547" cy="0"/>
          </a:xfrm>
          <a:prstGeom prst="straightConnector1">
            <a:avLst/>
          </a:prstGeom>
          <a:noFill/>
          <a:ln w="12700" cap="flat" cmpd="sng" algn="ctr">
            <a:solidFill>
              <a:srgbClr val="ff6600">
                <a:alpha val="100000"/>
              </a:srgbClr>
            </a:solidFill>
            <a:prstDash val="dash"/>
            <a:tailEnd type="stealth" w="lg" len="lg"/>
          </a:ln>
        </p:spPr>
      </p:cxnSp>
      <p:sp>
        <p:nvSpPr>
          <p:cNvPr id="118" name=""/>
          <p:cNvSpPr txBox="1"/>
          <p:nvPr/>
        </p:nvSpPr>
        <p:spPr>
          <a:xfrm>
            <a:off x="3476616" y="2642913"/>
            <a:ext cx="5425449" cy="298407"/>
          </a:xfrm>
          <a:prstGeom prst="rect">
            <a:avLst/>
          </a:prstGeom>
          <a:solidFill>
            <a:srgbClr val="ff6600">
              <a:alpha val="100000"/>
            </a:srgbClr>
          </a:solidFill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한컴 고딕"/>
                <a:ea typeface="한컴 고딕"/>
              </a:rPr>
              <a:t>ICT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한컴 고딕"/>
                <a:ea typeface="한컴 고딕"/>
              </a:rPr>
              <a:t>기술을 기반으로 한  에너지</a:t>
            </a:r>
            <a:r>
              <a:rPr xmlns:mc="http://schemas.openxmlformats.org/markup-compatibility/2006" xmlns:hp="http://schemas.haansoft.com/office/presentation/8.0" kumimoji="0" lang="en-US" altLang="ko-KR" sz="14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한컴 고딕"/>
                <a:ea typeface="한컴 고딕"/>
              </a:rPr>
              <a:t>,</a:t>
            </a:r>
            <a:r>
              <a: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  <a:solidFill>
                  <a:srgbClr val="ffffff"/>
                </a:solidFill>
                <a:latin typeface="한컴 고딕"/>
                <a:ea typeface="한컴 고딕"/>
              </a:rPr>
              <a:t> 우주기술등 다양한 분야에서 융합확대 </a:t>
            </a:r>
            <a:endParaRPr xmlns:mc="http://schemas.openxmlformats.org/markup-compatibility/2006" xmlns:hp="http://schemas.haansoft.com/office/presentation/8.0" kumimoji="0" lang="ko-KR" altLang="en-US" sz="1400" b="1" i="0" u="none" strike="noStrike" kern="1200" cap="none" spc="0" normalizeH="0" baseline="0" mc:Ignorable="hp" hp:hslEmbossed="0">
              <a:solidFill>
                <a:srgbClr val="ffffff"/>
              </a:solidFill>
              <a:latin typeface="한컴 고딕"/>
              <a:ea typeface="한컴 고딕"/>
            </a:endParaRPr>
          </a:p>
        </p:txBody>
      </p:sp>
      <p:sp>
        <p:nvSpPr>
          <p:cNvPr id="119" name=""/>
          <p:cNvSpPr txBox="1"/>
          <p:nvPr/>
        </p:nvSpPr>
        <p:spPr>
          <a:xfrm>
            <a:off x="3476624" y="3783154"/>
            <a:ext cx="883854" cy="263066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2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0" name=""/>
          <p:cNvSpPr txBox="1"/>
          <p:nvPr/>
        </p:nvSpPr>
        <p:spPr>
          <a:xfrm>
            <a:off x="3476613" y="4137310"/>
            <a:ext cx="883855" cy="270860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3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1" name=""/>
          <p:cNvSpPr txBox="1"/>
          <p:nvPr/>
        </p:nvSpPr>
        <p:spPr>
          <a:xfrm>
            <a:off x="3476603" y="4491464"/>
            <a:ext cx="883855" cy="26913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4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2" name=""/>
          <p:cNvSpPr txBox="1"/>
          <p:nvPr/>
        </p:nvSpPr>
        <p:spPr>
          <a:xfrm>
            <a:off x="3476594" y="4845619"/>
            <a:ext cx="883854" cy="26740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5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3" name=""/>
          <p:cNvSpPr txBox="1"/>
          <p:nvPr/>
        </p:nvSpPr>
        <p:spPr>
          <a:xfrm>
            <a:off x="3476583" y="5199774"/>
            <a:ext cx="883854" cy="26567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6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4" name=""/>
          <p:cNvSpPr txBox="1"/>
          <p:nvPr/>
        </p:nvSpPr>
        <p:spPr>
          <a:xfrm>
            <a:off x="3476573" y="5553928"/>
            <a:ext cx="883854" cy="263942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7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5" name=""/>
          <p:cNvSpPr txBox="1"/>
          <p:nvPr/>
        </p:nvSpPr>
        <p:spPr>
          <a:xfrm>
            <a:off x="3476562" y="5908084"/>
            <a:ext cx="883856" cy="271736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8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6" name=""/>
          <p:cNvSpPr txBox="1"/>
          <p:nvPr/>
        </p:nvSpPr>
        <p:spPr>
          <a:xfrm>
            <a:off x="3476634" y="3429000"/>
            <a:ext cx="883855" cy="264795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순위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ea typeface="한컴 고딕"/>
            </a:endParaRPr>
          </a:p>
        </p:txBody>
      </p:sp>
      <p:sp>
        <p:nvSpPr>
          <p:cNvPr id="127" name=""/>
          <p:cNvSpPr txBox="1"/>
          <p:nvPr/>
        </p:nvSpPr>
        <p:spPr>
          <a:xfrm>
            <a:off x="4360486" y="3428997"/>
            <a:ext cx="2251636" cy="306532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d1d1d1">
              <a:alpha val="100000"/>
            </a:srgbClr>
          </a:solidFill>
          <a:ln>
            <a:noFill/>
          </a:ln>
        </p:spPr>
        <p:txBody>
          <a:bodyPr wrap="square" lIns="0" tIns="0" rIns="0" bIns="0">
            <a:no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2017</a:t>
            </a:r>
            <a:r>
              <a:rPr xmlns:mc="http://schemas.openxmlformats.org/markup-compatibility/2006" xmlns:hp="http://schemas.haansoft.com/office/presentation/8.0" kumimoji="0" lang="ko-KR" altLang="en-US" sz="12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년</a:t>
            </a:r>
            <a:endParaRPr xmlns:mc="http://schemas.openxmlformats.org/markup-compatibility/2006" xmlns:hp="http://schemas.haansoft.com/office/presentation/8.0" kumimoji="0" lang="ko-KR" altLang="en-US" sz="1200" b="1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8" name=""/>
          <p:cNvSpPr txBox="1"/>
          <p:nvPr/>
        </p:nvSpPr>
        <p:spPr>
          <a:xfrm>
            <a:off x="6612120" y="3428996"/>
            <a:ext cx="2250644" cy="30653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eddf8">
              <a:alpha val="100000"/>
            </a:srgbClr>
          </a:solidFill>
          <a:ln>
            <a:noFill/>
          </a:ln>
        </p:spPr>
        <p:txBody>
          <a:bodyPr wrap="square" lIns="0" tIns="0" rIns="0" bIns="0">
            <a:no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2019</a:t>
            </a:r>
            <a:r>
              <a:rPr xmlns:mc="http://schemas.openxmlformats.org/markup-compatibility/2006" xmlns:hp="http://schemas.haansoft.com/office/presentation/8.0" kumimoji="0" lang="ko-KR" altLang="en-US" sz="1200" b="1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년</a:t>
            </a:r>
            <a:endParaRPr xmlns:mc="http://schemas.openxmlformats.org/markup-compatibility/2006" xmlns:hp="http://schemas.haansoft.com/office/presentation/8.0" kumimoji="0" lang="ko-KR" altLang="en-US" sz="1200" b="1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29" name=""/>
          <p:cNvSpPr txBox="1"/>
          <p:nvPr/>
        </p:nvSpPr>
        <p:spPr>
          <a:xfrm>
            <a:off x="4360478" y="3783154"/>
            <a:ext cx="2251634" cy="263066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심장마비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0" name=""/>
          <p:cNvSpPr txBox="1"/>
          <p:nvPr/>
        </p:nvSpPr>
        <p:spPr>
          <a:xfrm>
            <a:off x="6612110" y="3783154"/>
            <a:ext cx="2250642" cy="263066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블록체인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1" name=""/>
          <p:cNvSpPr txBox="1"/>
          <p:nvPr/>
        </p:nvSpPr>
        <p:spPr>
          <a:xfrm>
            <a:off x="4360468" y="4137310"/>
            <a:ext cx="2251633" cy="270860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심장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2" name=""/>
          <p:cNvSpPr txBox="1"/>
          <p:nvPr/>
        </p:nvSpPr>
        <p:spPr>
          <a:xfrm>
            <a:off x="6612101" y="4137310"/>
            <a:ext cx="2250643" cy="270860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빅데이터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3" name=""/>
          <p:cNvSpPr txBox="1"/>
          <p:nvPr/>
        </p:nvSpPr>
        <p:spPr>
          <a:xfrm>
            <a:off x="4360457" y="4491464"/>
            <a:ext cx="2251634" cy="26913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기후변화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4" name=""/>
          <p:cNvSpPr txBox="1"/>
          <p:nvPr/>
        </p:nvSpPr>
        <p:spPr>
          <a:xfrm>
            <a:off x="6612090" y="4491464"/>
            <a:ext cx="2250642" cy="26913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인공지능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5" name=""/>
          <p:cNvSpPr txBox="1"/>
          <p:nvPr/>
        </p:nvSpPr>
        <p:spPr>
          <a:xfrm>
            <a:off x="4360447" y="4845619"/>
            <a:ext cx="2251633" cy="26740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당뇨병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6" name=""/>
          <p:cNvSpPr txBox="1"/>
          <p:nvPr/>
        </p:nvSpPr>
        <p:spPr>
          <a:xfrm>
            <a:off x="6612080" y="4845619"/>
            <a:ext cx="2250642" cy="26740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심장마비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7" name=""/>
          <p:cNvSpPr txBox="1"/>
          <p:nvPr/>
        </p:nvSpPr>
        <p:spPr>
          <a:xfrm>
            <a:off x="4360436" y="5199774"/>
            <a:ext cx="2251634" cy="26567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빅데이터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8" name=""/>
          <p:cNvSpPr txBox="1"/>
          <p:nvPr/>
        </p:nvSpPr>
        <p:spPr>
          <a:xfrm>
            <a:off x="6612070" y="5199774"/>
            <a:ext cx="2250641" cy="265671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교육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39" name=""/>
          <p:cNvSpPr txBox="1"/>
          <p:nvPr/>
        </p:nvSpPr>
        <p:spPr>
          <a:xfrm>
            <a:off x="4360426" y="5553928"/>
            <a:ext cx="2251633" cy="263942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그래핀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40" name=""/>
          <p:cNvSpPr txBox="1"/>
          <p:nvPr/>
        </p:nvSpPr>
        <p:spPr>
          <a:xfrm>
            <a:off x="6612059" y="5553928"/>
            <a:ext cx="2250643" cy="263942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마케팅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41" name=""/>
          <p:cNvSpPr txBox="1"/>
          <p:nvPr/>
        </p:nvSpPr>
        <p:spPr>
          <a:xfrm>
            <a:off x="4360415" y="5908084"/>
            <a:ext cx="2251634" cy="271736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2018</a:t>
            </a: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년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ea typeface="한컴 고딕"/>
            </a:endParaRPr>
          </a:p>
        </p:txBody>
      </p:sp>
      <p:sp>
        <p:nvSpPr>
          <p:cNvPr id="142" name=""/>
          <p:cNvSpPr txBox="1"/>
          <p:nvPr/>
        </p:nvSpPr>
        <p:spPr>
          <a:xfrm>
            <a:off x="6612049" y="5908084"/>
            <a:ext cx="2250641" cy="271736"/>
          </a:xfrm>
          <a:prstGeom prst="rect">
            <a:avLst/>
          </a:prstGeom>
          <a:solidFill>
            <a:srgbClr val="ffffff">
              <a:alpha val="100000"/>
            </a:srgbClr>
          </a:solidFill>
          <a:ln>
            <a:noFill/>
          </a:ln>
        </p:spPr>
        <p:txBody>
          <a:bodyPr wrap="square">
            <a:spAutoFit/>
          </a:bodyPr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기후변화</a:t>
            </a:r>
            <a:endPara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143" name=""/>
          <p:cNvSpPr txBox="1"/>
          <p:nvPr/>
        </p:nvSpPr>
        <p:spPr>
          <a:xfrm>
            <a:off x="3428934" y="3148556"/>
            <a:ext cx="2996630" cy="269014"/>
          </a:xfrm>
          <a:prstGeom prst="rect">
            <a:avLst/>
          </a:prstGeom>
        </p:spPr>
        <p:txBody>
          <a:bodyPr vert="horz" wrap="none" lIns="91440" tIns="45720" rIns="91440" bIns="45720" anchor="t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613b14"/>
                </a:solidFill>
                <a:latin typeface="한컴 고딕"/>
                <a:ea typeface="한컴 고딕"/>
              </a:rPr>
              <a:t>▶ </a:t>
            </a: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effectLst/>
                <a:latin typeface="한컴 고딕"/>
                <a:ea typeface="한컴 고딕"/>
              </a:rPr>
              <a:t>사례</a:t>
            </a: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effectLst/>
                <a:latin typeface="한컴 고딕"/>
                <a:ea typeface="한컴 고딕"/>
              </a:rPr>
              <a:t>:</a:t>
            </a: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effectLst/>
                <a:latin typeface="한컴 고딕"/>
                <a:ea typeface="한컴 고딕"/>
              </a:rPr>
              <a:t> 과학계 검색 키워드의 변화</a:t>
            </a: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effectLst/>
                <a:latin typeface="한컴 고딕"/>
                <a:ea typeface="한컴 고딕"/>
              </a:rPr>
              <a:t>(2~8</a:t>
            </a:r>
            <a:r>
              <a:rPr xmlns:mc="http://schemas.openxmlformats.org/markup-compatibility/2006" xmlns:hp="http://schemas.haansoft.com/office/presentation/8.0" kumimoji="0" lang="ko-KR" altLang="en-US" sz="1200" b="0" i="0" u="none" strike="noStrike" kern="1200" cap="none" spc="0" normalizeH="0" baseline="0" mc:Ignorable="hp" hp:hslEmbossed="0">
                <a:solidFill>
                  <a:srgbClr val="000000"/>
                </a:solidFill>
                <a:effectLst/>
                <a:latin typeface="한컴 고딕"/>
                <a:ea typeface="한컴 고딕"/>
              </a:rPr>
              <a:t>위</a:t>
            </a:r>
            <a:r>
              <a: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  <a:solidFill>
                  <a:srgbClr val="000000"/>
                </a:solidFill>
                <a:effectLst/>
                <a:latin typeface="한컴 고딕"/>
                <a:ea typeface="한컴 고딕"/>
              </a:rPr>
              <a:t>)</a:t>
            </a:r>
            <a:endParaRPr xmlns:mc="http://schemas.openxmlformats.org/markup-compatibility/2006" xmlns:hp="http://schemas.haansoft.com/office/presentation/8.0" kumimoji="0" lang="en-US" altLang="ko-KR" sz="1200" b="0" i="0" u="none" strike="noStrike" kern="1200" cap="none" spc="0" normalizeH="0" baseline="0" mc:Ignorable="hp" hp:hslEmbossed="0">
              <a:solidFill>
                <a:srgbClr val="000000"/>
              </a:solidFill>
              <a:effectLst/>
              <a:latin typeface="한컴 고딕"/>
              <a:ea typeface="한컴 고딕"/>
            </a:endParaRPr>
          </a:p>
        </p:txBody>
      </p:sp>
      <p:cxnSp>
        <p:nvCxnSpPr>
          <p:cNvPr id="144" name=""/>
          <p:cNvCxnSpPr/>
          <p:nvPr/>
        </p:nvCxnSpPr>
        <p:spPr>
          <a:xfrm>
            <a:off x="3476130" y="3735529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45" name=""/>
          <p:cNvCxnSpPr/>
          <p:nvPr/>
        </p:nvCxnSpPr>
        <p:spPr>
          <a:xfrm>
            <a:off x="3476130" y="4088796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46" name=""/>
          <p:cNvCxnSpPr/>
          <p:nvPr/>
        </p:nvCxnSpPr>
        <p:spPr>
          <a:xfrm>
            <a:off x="3476130" y="4442062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47" name=""/>
          <p:cNvCxnSpPr/>
          <p:nvPr/>
        </p:nvCxnSpPr>
        <p:spPr>
          <a:xfrm>
            <a:off x="3476130" y="4795329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48" name=""/>
          <p:cNvCxnSpPr/>
          <p:nvPr/>
        </p:nvCxnSpPr>
        <p:spPr>
          <a:xfrm>
            <a:off x="3476130" y="5148595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49" name=""/>
          <p:cNvCxnSpPr/>
          <p:nvPr/>
        </p:nvCxnSpPr>
        <p:spPr>
          <a:xfrm>
            <a:off x="3476130" y="5501862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50" name=""/>
          <p:cNvCxnSpPr/>
          <p:nvPr/>
        </p:nvCxnSpPr>
        <p:spPr>
          <a:xfrm>
            <a:off x="3476130" y="5855128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cxnSp>
        <p:nvCxnSpPr>
          <p:cNvPr id="151" name=""/>
          <p:cNvCxnSpPr/>
          <p:nvPr/>
        </p:nvCxnSpPr>
        <p:spPr>
          <a:xfrm>
            <a:off x="3476130" y="6208394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  <p:sp>
        <p:nvSpPr>
          <p:cNvPr id="152" name=""/>
          <p:cNvSpPr/>
          <p:nvPr/>
        </p:nvSpPr>
        <p:spPr>
          <a:xfrm>
            <a:off x="6612122" y="3735529"/>
            <a:ext cx="2250567" cy="1059799"/>
          </a:xfrm>
          <a:prstGeom prst="rect">
            <a:avLst/>
          </a:prstGeom>
          <a:solidFill>
            <a:srgbClr val="ffff00">
              <a:alpha val="5880"/>
            </a:srgbClr>
          </a:solidFill>
          <a:ln w="3175" cap="flat" cmpd="sng" algn="ctr">
            <a:noFill/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<a:solidFill>
                <a:srgbClr val="613b14"/>
              </a:solidFill>
              <a:latin typeface="한컴 고딕"/>
              <a:ea typeface="한컴 고딕"/>
            </a:endParaRPr>
          </a:p>
        </p:txBody>
      </p:sp>
      <p:sp>
        <p:nvSpPr>
          <p:cNvPr id="153" name=""/>
          <p:cNvSpPr/>
          <p:nvPr/>
        </p:nvSpPr>
        <p:spPr>
          <a:xfrm>
            <a:off x="4360415" y="5148595"/>
            <a:ext cx="2251634" cy="353266"/>
          </a:xfrm>
          <a:prstGeom prst="rect">
            <a:avLst/>
          </a:prstGeom>
          <a:solidFill>
            <a:srgbClr val="ffff00">
              <a:alpha val="5880"/>
            </a:srgbClr>
          </a:solidFill>
          <a:ln w="3175" cap="flat" cmpd="sng" algn="ctr">
            <a:noFill/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13b14"/>
              </a:buClr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500" b="1" i="0" u="none" strike="noStrike" kern="1200" cap="none" spc="0" normalizeH="0" baseline="0" mc:Ignorable="hp" hp:hslEmbossed="0">
              <a:solidFill>
                <a:srgbClr val="613b14"/>
              </a:solidFill>
              <a:effectLst/>
              <a:ea typeface="한컴 고딕"/>
            </a:endParaRPr>
          </a:p>
        </p:txBody>
      </p:sp>
      <p:cxnSp>
        <p:nvCxnSpPr>
          <p:cNvPr id="154" name=""/>
          <p:cNvCxnSpPr/>
          <p:nvPr/>
        </p:nvCxnSpPr>
        <p:spPr>
          <a:xfrm>
            <a:off x="3476130" y="5501862"/>
            <a:ext cx="5415903" cy="0"/>
          </a:xfrm>
          <a:prstGeom prst="line">
            <a:avLst/>
          </a:prstGeom>
          <a:noFill/>
          <a:ln w="3175" cap="flat" cmpd="sng" algn="ctr">
            <a:solidFill>
              <a:srgbClr val="7b7b7b">
                <a:alpha val="100000"/>
              </a:srgbClr>
            </a:solidFill>
            <a:prstDash val="dash"/>
          </a:ln>
        </p:spPr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marL="258535">
              <a:lnSpc>
                <a:spcPct val="80000"/>
              </a:lnSpc>
              <a:spcBef>
                <a:spcPts val="0"/>
              </a:spcBef>
              <a:buClr>
                <a:srgbClr val="ffc000"/>
              </a:buClr>
              <a:buNone/>
              <a:defRPr/>
            </a:pPr>
            <a:r>
              <a:rPr lang="en-US" altLang="ko-KR" sz="19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</a:rPr>
              <a:t>Part1.</a:t>
            </a:r>
            <a:r>
              <a:rPr lang="ko-KR" altLang="en-US" sz="190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</a:rPr>
              <a:t> 지능정보 사회의 이해</a:t>
            </a:r>
            <a:endParaRPr lang="ko-KR" altLang="en-US"/>
          </a:p>
        </p:txBody>
      </p:sp>
      <p:grpSp>
        <p:nvGrpSpPr>
          <p:cNvPr id="245" name=""/>
          <p:cNvGrpSpPr/>
          <p:nvPr/>
        </p:nvGrpSpPr>
        <p:grpSpPr>
          <a:xfrm rot="0">
            <a:off x="624646" y="1907909"/>
            <a:ext cx="7894537" cy="2010839"/>
            <a:chOff x="624646" y="1907909"/>
            <a:chExt cx="7894537" cy="2010839"/>
          </a:xfrm>
        </p:grpSpPr>
        <p:sp>
          <p:nvSpPr>
            <p:cNvPr id="246" name=""/>
            <p:cNvSpPr/>
            <p:nvPr/>
          </p:nvSpPr>
          <p:spPr>
            <a:xfrm>
              <a:off x="624816" y="1907909"/>
              <a:ext cx="7894367" cy="1978684"/>
            </a:xfrm>
            <a:custGeom>
              <a:avLst/>
              <a:gdLst>
                <a:gd name="connsiteX0" fmla="*/ -138 w 8234434"/>
                <a:gd name="connsiteY0" fmla="*/ 1648 h 1992509"/>
                <a:gd name="connsiteX1" fmla="*/ 4082161 w 8234434"/>
                <a:gd name="connsiteY1" fmla="*/ 761412 h 1992509"/>
                <a:gd name="connsiteX2" fmla="*/ 8233695 w 8234434"/>
                <a:gd name="connsiteY2" fmla="*/ 1648 h 1992509"/>
                <a:gd name="connsiteX3" fmla="*/ 8191361 w 8234434"/>
                <a:gd name="connsiteY3" fmla="*/ 1991315 h 1992509"/>
                <a:gd name="connsiteX4" fmla="*/ 4158188 w 8234434"/>
                <a:gd name="connsiteY4" fmla="*/ 1397327 h 1992509"/>
                <a:gd name="connsiteX5" fmla="*/ 10444 w 8234434"/>
                <a:gd name="connsiteY5" fmla="*/ 1980731 h 1992509"/>
                <a:gd name="connsiteX6" fmla="*/ -138 w 8234434"/>
                <a:gd name="connsiteY6" fmla="*/ 1648 h 1992509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34434" h="1992509">
                  <a:moveTo>
                    <a:pt x="-138" y="1648"/>
                  </a:moveTo>
                  <a:cubicBezTo>
                    <a:pt x="720587" y="213315"/>
                    <a:pt x="2543397" y="-178294"/>
                    <a:pt x="4082161" y="761412"/>
                  </a:cubicBezTo>
                  <a:cubicBezTo>
                    <a:pt x="5620925" y="1701119"/>
                    <a:pt x="7462172" y="213315"/>
                    <a:pt x="8233695" y="1648"/>
                  </a:cubicBezTo>
                  <a:lnTo>
                    <a:pt x="8191361" y="1991315"/>
                  </a:lnTo>
                  <a:cubicBezTo>
                    <a:pt x="7282255" y="1769067"/>
                    <a:pt x="5683696" y="2390866"/>
                    <a:pt x="4158188" y="1397327"/>
                  </a:cubicBezTo>
                  <a:cubicBezTo>
                    <a:pt x="2632680" y="403788"/>
                    <a:pt x="900503" y="1758482"/>
                    <a:pt x="10444" y="1980731"/>
                  </a:cubicBezTo>
                  <a:lnTo>
                    <a:pt x="-138" y="1648"/>
                  </a:lnTo>
                  <a:close/>
                </a:path>
              </a:pathLst>
            </a:custGeom>
            <a:solidFill>
              <a:srgbClr val="808080"/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247" name=""/>
            <p:cNvSpPr/>
            <p:nvPr/>
          </p:nvSpPr>
          <p:spPr>
            <a:xfrm flipV="1">
              <a:off x="624646" y="1999609"/>
              <a:ext cx="7894014" cy="1919139"/>
            </a:xfrm>
            <a:custGeom>
              <a:avLst/>
              <a:gdLst>
                <a:gd name="connsiteX0" fmla="*/ 39 w 8234068"/>
                <a:gd name="connsiteY0" fmla="*/ 1207 h 1992107"/>
                <a:gd name="connsiteX1" fmla="*/ 4082339 w 8234068"/>
                <a:gd name="connsiteY1" fmla="*/ 760972 h 1992107"/>
                <a:gd name="connsiteX2" fmla="*/ 8233873 w 8234068"/>
                <a:gd name="connsiteY2" fmla="*/ 1207 h 1992107"/>
                <a:gd name="connsiteX3" fmla="*/ 8191539 w 8234068"/>
                <a:gd name="connsiteY3" fmla="*/ 1990874 h 1992107"/>
                <a:gd name="connsiteX4" fmla="*/ 4158366 w 8234068"/>
                <a:gd name="connsiteY4" fmla="*/ 1396887 h 1992107"/>
                <a:gd name="connsiteX5" fmla="*/ 10623 w 8234068"/>
                <a:gd name="connsiteY5" fmla="*/ 1980291 h 1992107"/>
                <a:gd name="connsiteX6" fmla="*/ 39 w 8234068"/>
                <a:gd name="connsiteY6" fmla="*/ 1207 h 1992107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34068" h="1992107">
                  <a:moveTo>
                    <a:pt x="39" y="1207"/>
                  </a:moveTo>
                  <a:cubicBezTo>
                    <a:pt x="720765" y="212875"/>
                    <a:pt x="2269964" y="201731"/>
                    <a:pt x="4082339" y="760972"/>
                  </a:cubicBezTo>
                  <a:cubicBezTo>
                    <a:pt x="5894713" y="1320212"/>
                    <a:pt x="7462351" y="212875"/>
                    <a:pt x="8233873" y="1207"/>
                  </a:cubicBezTo>
                  <a:lnTo>
                    <a:pt x="8191539" y="1990874"/>
                  </a:lnTo>
                  <a:cubicBezTo>
                    <a:pt x="7282434" y="1768626"/>
                    <a:pt x="5932496" y="1781164"/>
                    <a:pt x="4158366" y="1396887"/>
                  </a:cubicBezTo>
                  <a:cubicBezTo>
                    <a:pt x="2384236" y="1012610"/>
                    <a:pt x="900681" y="1758042"/>
                    <a:pt x="10623" y="1980291"/>
                  </a:cubicBezTo>
                  <a:lnTo>
                    <a:pt x="39" y="1207"/>
                  </a:lnTo>
                  <a:close/>
                </a:path>
              </a:pathLst>
            </a:custGeom>
            <a:solidFill>
              <a:srgbClr val="42c7f1">
                <a:alpha val="49000"/>
              </a:srgbClr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</p:grpSp>
      <p:sp>
        <p:nvSpPr>
          <p:cNvPr id="248" name=""/>
          <p:cNvSpPr/>
          <p:nvPr/>
        </p:nvSpPr>
        <p:spPr>
          <a:xfrm>
            <a:off x="3310376" y="4340542"/>
            <a:ext cx="5440648" cy="1869744"/>
          </a:xfrm>
          <a:prstGeom prst="roundRect">
            <a:avLst>
              <a:gd name="adj" fmla="val 4687"/>
            </a:avLst>
          </a:prstGeom>
          <a:solidFill>
            <a:schemeClr val="lt1"/>
          </a:solidFill>
          <a:ln w="9525">
            <a:solidFill>
              <a:srgbClr val="d1d1d1"/>
            </a:solidFill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buClr>
                <a:schemeClr val="lt1"/>
              </a:buClr>
              <a:buNone/>
              <a:defRPr/>
            </a:pPr>
            <a:endParaRPr lang="ko-KR" altLang="en-US" sz="1700" b="1">
              <a:solidFill>
                <a:schemeClr val="lt1"/>
              </a:solidFill>
              <a:effectLst/>
              <a:latin typeface="Arial"/>
            </a:endParaRPr>
          </a:p>
        </p:txBody>
      </p:sp>
      <p:sp>
        <p:nvSpPr>
          <p:cNvPr id="249" name=""/>
          <p:cNvSpPr txBox="1"/>
          <p:nvPr/>
        </p:nvSpPr>
        <p:spPr>
          <a:xfrm>
            <a:off x="389155" y="834548"/>
            <a:ext cx="5021222" cy="316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b="1">
                <a:latin typeface="한컴 고딕"/>
                <a:ea typeface="한컴 고딕"/>
              </a:rPr>
              <a:t>2.</a:t>
            </a:r>
            <a:r>
              <a:rPr lang="ko-KR" altLang="en-US" sz="1500" b="1">
                <a:latin typeface="한컴 고딕"/>
                <a:ea typeface="한컴 고딕"/>
              </a:rPr>
              <a:t> 데이터의 다양성과 생성속도 변화  </a:t>
            </a:r>
            <a:endParaRPr lang="ko-KR" altLang="en-US" sz="1500" b="1">
              <a:latin typeface="한컴 고딕"/>
              <a:ea typeface="한컴 고딕"/>
            </a:endParaRPr>
          </a:p>
        </p:txBody>
      </p:sp>
      <p:sp>
        <p:nvSpPr>
          <p:cNvPr id="250" name=""/>
          <p:cNvSpPr/>
          <p:nvPr/>
        </p:nvSpPr>
        <p:spPr>
          <a:xfrm>
            <a:off x="310835" y="841988"/>
            <a:ext cx="116127" cy="251394"/>
          </a:xfrm>
          <a:prstGeom prst="rect">
            <a:avLst/>
          </a:prstGeom>
          <a:solidFill>
            <a:srgbClr val="c36416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251" name=""/>
          <p:cNvSpPr txBox="1"/>
          <p:nvPr/>
        </p:nvSpPr>
        <p:spPr>
          <a:xfrm>
            <a:off x="292565" y="1295263"/>
            <a:ext cx="6352075" cy="445906"/>
          </a:xfrm>
          <a:prstGeom prst="rect">
            <a:avLst/>
          </a:prstGeom>
        </p:spPr>
        <p:txBody>
          <a:bodyPr vert="horz" wrap="none" lIns="91440" tIns="45720" rIns="91440" bIns="45720" anchor="t">
            <a:spAutoFit/>
          </a:bodyPr>
          <a:lstStyle/>
          <a:p>
            <a:pPr marL="136070" lvl="0" indent="-136070">
              <a:buClr>
                <a:srgbClr val="613b14"/>
              </a:buClr>
              <a:buFont typeface="Wingdings"/>
              <a:buChar char="§"/>
              <a:defRPr/>
            </a:pPr>
            <a:r>
              <a:rPr lang="ko-KR" altLang="en-US" sz="1200">
                <a:solidFill>
                  <a:srgbClr val="613b14"/>
                </a:solidFill>
                <a:latin typeface="한컴 고딕"/>
                <a:ea typeface="한컴 고딕"/>
              </a:rPr>
              <a:t> </a:t>
            </a:r>
            <a:r>
              <a:rPr lang="ko-KR" altLang="en-US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정형데이터</a:t>
            </a:r>
            <a:r>
              <a:rPr lang="en-US" altLang="ko-KR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:</a:t>
            </a:r>
            <a:r>
              <a:rPr lang="ko-KR" altLang="en-US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en-US" sz="1200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en-US" sz="120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즉시 통계적 분석에 사용될 수 있을만한 형태로 정리되고 가공된 데이터</a:t>
            </a:r>
            <a:endParaRPr lang="ko-KR" altLang="en-US" sz="1200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136070" lvl="0" indent="-136070">
              <a:buClr>
                <a:srgbClr val="613b14"/>
              </a:buClr>
              <a:buFont typeface="Wingdings"/>
              <a:buChar char="§"/>
              <a:defRPr/>
            </a:pPr>
            <a:r>
              <a:rPr lang="ko-KR" altLang="en-US" sz="120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en-US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비정형 데이터</a:t>
            </a:r>
            <a:r>
              <a:rPr lang="en-US" altLang="ko-KR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:</a:t>
            </a:r>
            <a:r>
              <a:rPr lang="ko-KR" altLang="en-US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en-US" sz="120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ko-KR" altLang="en-US" sz="1200">
                <a:solidFill>
                  <a:srgbClr val="7b7b7b"/>
                </a:solidFill>
                <a:latin typeface="+mn-ea"/>
              </a:rPr>
              <a:t>정형화 되지 않은 </a:t>
            </a:r>
            <a:r>
              <a:rPr lang="en-US" altLang="ko-KR" sz="1200">
                <a:solidFill>
                  <a:srgbClr val="7b7b7b"/>
                </a:solidFill>
                <a:latin typeface="+mn-ea"/>
              </a:rPr>
              <a:t>raw data </a:t>
            </a:r>
            <a:r>
              <a:rPr lang="ko-KR" altLang="en-US" sz="1200">
                <a:solidFill>
                  <a:srgbClr val="7b7b7b"/>
                </a:solidFill>
                <a:latin typeface="+mn-ea"/>
              </a:rPr>
              <a:t> 예</a:t>
            </a:r>
            <a:r>
              <a:rPr lang="en-US" altLang="ko-KR" sz="1200">
                <a:solidFill>
                  <a:srgbClr val="7b7b7b"/>
                </a:solidFill>
                <a:latin typeface="+mn-ea"/>
              </a:rPr>
              <a:t>) </a:t>
            </a:r>
            <a:r>
              <a:rPr lang="ko-KR" altLang="en-US" sz="1200">
                <a:solidFill>
                  <a:srgbClr val="7b7b7b"/>
                </a:solidFill>
                <a:latin typeface="+mn-ea"/>
              </a:rPr>
              <a:t>동영상</a:t>
            </a:r>
            <a:r>
              <a:rPr lang="en-US" altLang="ko-KR" sz="1200">
                <a:solidFill>
                  <a:srgbClr val="7b7b7b"/>
                </a:solidFill>
                <a:latin typeface="+mn-ea"/>
              </a:rPr>
              <a:t>, </a:t>
            </a:r>
            <a:r>
              <a:rPr lang="ko-KR" altLang="en-US" sz="1200">
                <a:solidFill>
                  <a:srgbClr val="7b7b7b"/>
                </a:solidFill>
                <a:latin typeface="+mn-ea"/>
              </a:rPr>
              <a:t>사진</a:t>
            </a:r>
            <a:r>
              <a:rPr lang="en-US" altLang="ko-KR" sz="1200">
                <a:solidFill>
                  <a:srgbClr val="7b7b7b"/>
                </a:solidFill>
                <a:latin typeface="+mn-ea"/>
              </a:rPr>
              <a:t>, SNS</a:t>
            </a:r>
            <a:r>
              <a:rPr lang="ko-KR" altLang="en-US" sz="1200">
                <a:solidFill>
                  <a:srgbClr val="7b7b7b"/>
                </a:solidFill>
                <a:latin typeface="+mn-ea"/>
              </a:rPr>
              <a:t>에 적혀있는 텍스트 등</a:t>
            </a:r>
            <a:endParaRPr lang="ko-KR" altLang="en-US" sz="1200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252" name=""/>
          <p:cNvSpPr txBox="1"/>
          <p:nvPr/>
        </p:nvSpPr>
        <p:spPr>
          <a:xfrm>
            <a:off x="292564" y="4302442"/>
            <a:ext cx="2846876" cy="267653"/>
          </a:xfrm>
          <a:prstGeom prst="rect">
            <a:avLst/>
          </a:prstGeom>
        </p:spPr>
        <p:txBody>
          <a:bodyPr vert="horz" wrap="none" lIns="91440" tIns="45720" rIns="91440" bIns="45720" anchor="t">
            <a:spAutoFit/>
          </a:bodyPr>
          <a:lstStyle/>
          <a:p>
            <a:pPr marL="136070" lvl="0" indent="-136070">
              <a:buClr>
                <a:srgbClr val="613b14"/>
              </a:buClr>
              <a:buFont typeface="Wingdings"/>
              <a:buChar char="§"/>
              <a:defRPr/>
            </a:pPr>
            <a:r>
              <a:rPr lang="ko-KR" altLang="en-US" sz="1200" b="1">
                <a:solidFill>
                  <a:srgbClr val="613b14"/>
                </a:solidFill>
                <a:latin typeface="한컴 고딕"/>
                <a:ea typeface="한컴 고딕"/>
              </a:rPr>
              <a:t> </a:t>
            </a:r>
            <a:r>
              <a:rPr lang="ko-KR" altLang="en-US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비정형 데이터 분석 예 </a:t>
            </a:r>
            <a:r>
              <a:rPr lang="en-US" altLang="ko-KR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텍스트 마이닝</a:t>
            </a:r>
            <a:r>
              <a:rPr lang="en-US" altLang="ko-KR" sz="1200" b="1">
                <a:solidFill>
                  <a:srgbClr val="613b14"/>
                </a:solidFill>
                <a:effectLst/>
                <a:latin typeface="한컴 고딕"/>
                <a:ea typeface="한컴 고딕"/>
              </a:rPr>
              <a:t>)</a:t>
            </a:r>
            <a:endParaRPr lang="en-US" altLang="ko-KR" sz="1200" b="1">
              <a:solidFill>
                <a:srgbClr val="613b14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253" name=""/>
          <p:cNvSpPr txBox="1"/>
          <p:nvPr/>
        </p:nvSpPr>
        <p:spPr>
          <a:xfrm>
            <a:off x="310835" y="4570095"/>
            <a:ext cx="3452354" cy="1495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360" indent="-171360">
              <a:lnSpc>
                <a:spcPct val="14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텍스트 데이터로부터 새로운 정보를 </a:t>
            </a:r>
            <a:b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</a:br>
            <a: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발견하는  알고리즘</a:t>
            </a:r>
            <a:endParaRPr lang="ko-KR" altLang="en-US" sz="1100" spc="0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171360" indent="-171360">
              <a:lnSpc>
                <a:spcPct val="14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단어의 등장횟수 집계</a:t>
            </a:r>
            <a:endParaRPr lang="ko-KR" altLang="en-US" sz="1100" spc="0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171360" indent="-171360">
              <a:lnSpc>
                <a:spcPct val="14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평가하여 문서간의 유사성수치화</a:t>
            </a:r>
            <a:r>
              <a:rPr lang="ko-KR" altLang="en-US" sz="1100" spc="0">
                <a:solidFill>
                  <a:srgbClr val="7b7b7b"/>
                </a:solidFill>
                <a:effectLst/>
                <a:ea typeface="한컴 고딕"/>
              </a:rPr>
              <a:t> </a:t>
            </a:r>
            <a:endParaRPr lang="ko-KR" altLang="en-US" sz="1100" spc="0">
              <a:solidFill>
                <a:srgbClr val="7b7b7b"/>
              </a:solidFill>
              <a:effectLst/>
              <a:ea typeface="한컴 고딕"/>
            </a:endParaRPr>
          </a:p>
          <a:p>
            <a:pPr marL="171360" indent="-171360">
              <a:lnSpc>
                <a:spcPct val="140000"/>
              </a:lnSpc>
              <a:buClr>
                <a:srgbClr val="613b14"/>
              </a:buClr>
              <a:buFont typeface="함초롬바탕"/>
              <a:buChar char="―"/>
              <a:defRPr/>
            </a:pPr>
            <a: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텍스트 데이터를 분석하여 유사 문서</a:t>
            </a:r>
            <a:b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</a:br>
            <a:r>
              <a:rPr lang="ko-KR" altLang="en-US" sz="1100" spc="0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자동 분류 및 의미 도출</a:t>
            </a:r>
            <a:endParaRPr lang="ko-KR" altLang="en-US" sz="1100" spc="0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grpSp>
        <p:nvGrpSpPr>
          <p:cNvPr id="254" name=""/>
          <p:cNvGrpSpPr/>
          <p:nvPr/>
        </p:nvGrpSpPr>
        <p:grpSpPr>
          <a:xfrm rot="0">
            <a:off x="5645299" y="4493418"/>
            <a:ext cx="2993060" cy="1735918"/>
            <a:chOff x="5784210" y="4436268"/>
            <a:chExt cx="2777950" cy="1611158"/>
          </a:xfrm>
        </p:grpSpPr>
        <p:grpSp>
          <p:nvGrpSpPr>
            <p:cNvPr id="255" name=""/>
            <p:cNvGrpSpPr/>
            <p:nvPr/>
          </p:nvGrpSpPr>
          <p:grpSpPr>
            <a:xfrm rot="0">
              <a:off x="6932158" y="4436268"/>
              <a:ext cx="1630002" cy="1611158"/>
              <a:chOff x="6932158" y="4436268"/>
              <a:chExt cx="1630002" cy="1611158"/>
            </a:xfrm>
          </p:grpSpPr>
          <p:grpSp>
            <p:nvGrpSpPr>
              <p:cNvPr id="256" name=""/>
              <p:cNvGrpSpPr/>
              <p:nvPr/>
            </p:nvGrpSpPr>
            <p:grpSpPr>
              <a:xfrm rot="0">
                <a:off x="6932158" y="4436268"/>
                <a:ext cx="1630002" cy="1611158"/>
                <a:chOff x="455611" y="4654387"/>
                <a:chExt cx="1630002" cy="1611158"/>
              </a:xfrm>
            </p:grpSpPr>
            <p:grpSp>
              <p:nvGrpSpPr>
                <p:cNvPr id="257" name=""/>
                <p:cNvGrpSpPr/>
                <p:nvPr/>
              </p:nvGrpSpPr>
              <p:grpSpPr>
                <a:xfrm rot="0">
                  <a:off x="455611" y="4654387"/>
                  <a:ext cx="1630001" cy="1611158"/>
                  <a:chOff x="455611" y="4654387"/>
                  <a:chExt cx="1630001" cy="1611158"/>
                </a:xfrm>
              </p:grpSpPr>
              <p:pic>
                <p:nvPicPr>
                  <p:cNvPr id="258" name=""/>
                  <p:cNvPicPr>
                    <a:picLocks noChangeAspect="1"/>
                  </p:cNvPicPr>
                  <p:nvPr/>
                </p:nvPicPr>
                <p:blipFill rotWithShape="1">
                  <a:blip r:embed="rId2">
                    <a:lum bright="-52000"/>
                  </a:blip>
                  <a:srcRect/>
                  <a:stretch>
                    <a:fillRect/>
                  </a:stretch>
                </p:blipFill>
                <p:spPr>
                  <a:xfrm>
                    <a:off x="455611" y="4654387"/>
                    <a:ext cx="1630001" cy="1611158"/>
                  </a:xfrm>
                  <a:prstGeom prst="rect">
                    <a:avLst/>
                  </a:prstGeom>
                </p:spPr>
              </p:pic>
              <p:pic>
                <p:nvPicPr>
                  <p:cNvPr id="259" name=""/>
                  <p:cNvPicPr>
                    <a:picLocks noChangeAspect="1"/>
                  </p:cNvPicPr>
                  <p:nvPr/>
                </p:nvPicPr>
                <p:blipFill rotWithShape="1">
                  <a:blip r:embed="rId3">
                    <a:lum bright="3000"/>
                  </a:blip>
                  <a:srcRect l="32660" t="14160" r="26670" b="71140"/>
                  <a:stretch>
                    <a:fillRect/>
                  </a:stretch>
                </p:blipFill>
                <p:spPr>
                  <a:xfrm>
                    <a:off x="969077" y="4882514"/>
                    <a:ext cx="662905" cy="236785"/>
                  </a:xfrm>
                  <a:prstGeom prst="rect">
                    <a:avLst/>
                  </a:prstGeom>
                </p:spPr>
              </p:pic>
            </p:grpSp>
            <p:pic>
              <p:nvPicPr>
                <p:cNvPr id="260" name=""/>
                <p:cNvPicPr>
                  <a:picLocks noChangeAspect="1"/>
                </p:cNvPicPr>
                <p:nvPr/>
              </p:nvPicPr>
              <p:blipFill rotWithShape="1">
                <a:blip r:embed="rId4">
                  <a:lum bright="-8000"/>
                </a:blip>
                <a:srcRect l="20300" t="43510" r="20300" b="36210"/>
                <a:stretch>
                  <a:fillRect/>
                </a:stretch>
              </p:blipFill>
              <p:spPr>
                <a:xfrm>
                  <a:off x="773149" y="5327568"/>
                  <a:ext cx="968312" cy="326707"/>
                </a:xfrm>
                <a:prstGeom prst="rect">
                  <a:avLst/>
                </a:prstGeom>
              </p:spPr>
            </p:pic>
          </p:grpSp>
          <p:sp>
            <p:nvSpPr>
              <p:cNvPr id="261" name=""/>
              <p:cNvSpPr/>
              <p:nvPr/>
            </p:nvSpPr>
            <p:spPr>
              <a:xfrm>
                <a:off x="6991689" y="4495800"/>
                <a:ext cx="1492095" cy="1492095"/>
              </a:xfrm>
              <a:prstGeom prst="ellipse">
                <a:avLst/>
              </a:prstGeom>
              <a:noFill/>
              <a:ln w="203200">
                <a:solidFill>
                  <a:schemeClr val="lt1"/>
                </a:solidFill>
                <a:prstDash val="solid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</p:grpSp>
        <p:cxnSp>
          <p:nvCxnSpPr>
            <p:cNvPr id="262" name=""/>
            <p:cNvCxnSpPr>
              <a:stCxn id="259" idx="1"/>
            </p:cNvCxnSpPr>
            <p:nvPr/>
          </p:nvCxnSpPr>
          <p:spPr>
            <a:xfrm rot="10800000">
              <a:off x="6928032" y="4782788"/>
              <a:ext cx="517592" cy="1"/>
            </a:xfrm>
            <a:prstGeom prst="line">
              <a:avLst/>
            </a:prstGeom>
            <a:ln>
              <a:solidFill>
                <a:srgbClr val="ff6600"/>
              </a:solidFill>
              <a:headEnd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"/>
            <p:cNvCxnSpPr/>
            <p:nvPr/>
          </p:nvCxnSpPr>
          <p:spPr>
            <a:xfrm rot="10800000">
              <a:off x="6799228" y="5241846"/>
              <a:ext cx="491613" cy="1"/>
            </a:xfrm>
            <a:prstGeom prst="line">
              <a:avLst/>
            </a:prstGeom>
            <a:ln>
              <a:solidFill>
                <a:srgbClr val="ff6600"/>
              </a:solidFill>
              <a:headEnd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4" name=""/>
            <p:cNvSpPr txBox="1"/>
            <p:nvPr/>
          </p:nvSpPr>
          <p:spPr>
            <a:xfrm>
              <a:off x="5881222" y="4633584"/>
              <a:ext cx="1046810" cy="212736"/>
            </a:xfrm>
            <a:prstGeom prst="rect">
              <a:avLst/>
            </a:prstGeom>
            <a:noFill/>
            <a:ln>
              <a:solidFill>
                <a:srgbClr val="ff6600"/>
              </a:solidFill>
              <a:prstDash val="solid"/>
            </a:ln>
          </p:spPr>
          <p:txBody>
            <a:bodyPr wrap="square">
              <a:noAutofit/>
            </a:bodyPr>
            <a:lstStyle/>
            <a:p>
              <a:pPr algn="ctr">
                <a:defRPr/>
              </a:pPr>
              <a:r>
                <a:rPr lang="ko-KR" altLang="en-US" sz="800" b="1">
                  <a:solidFill>
                    <a:schemeClr val="dk1"/>
                  </a:solidFill>
                  <a:latin typeface="한컴 고딕"/>
                  <a:ea typeface="한컴 고딕"/>
                </a:rPr>
                <a:t>물질</a:t>
              </a:r>
              <a:r>
                <a:rPr lang="en-US" altLang="ko-KR" sz="800" b="1">
                  <a:solidFill>
                    <a:schemeClr val="dk1"/>
                  </a:solidFill>
                  <a:latin typeface="한컴 고딕"/>
                  <a:ea typeface="한컴 고딕"/>
                </a:rPr>
                <a:t>,</a:t>
              </a:r>
              <a:r>
                <a:rPr lang="ko-KR" altLang="en-US" sz="800" b="1">
                  <a:solidFill>
                    <a:schemeClr val="dk1"/>
                  </a:solidFill>
                  <a:latin typeface="한컴 고딕"/>
                  <a:ea typeface="한컴 고딕"/>
                </a:rPr>
                <a:t> 성분 </a:t>
              </a:r>
              <a:r>
                <a:rPr lang="en-US" altLang="ko-KR" sz="800" b="1">
                  <a:solidFill>
                    <a:schemeClr val="dk1"/>
                  </a:solidFill>
                  <a:latin typeface="한컴 고딕"/>
                  <a:ea typeface="한컴 고딕"/>
                </a:rPr>
                <a:t>800</a:t>
              </a:r>
              <a:r>
                <a:rPr lang="ko-KR" altLang="en-US" sz="800" b="1">
                  <a:solidFill>
                    <a:schemeClr val="dk1"/>
                  </a:solidFill>
                  <a:latin typeface="한컴 고딕"/>
                  <a:ea typeface="한컴 고딕"/>
                </a:rPr>
                <a:t>건</a:t>
              </a:r>
              <a:endParaRPr lang="ko-KR" altLang="en-US" sz="800" b="1">
                <a:solidFill>
                  <a:schemeClr val="dk1"/>
                </a:solidFill>
                <a:latin typeface="한컴 고딕"/>
                <a:ea typeface="한컴 고딕"/>
              </a:endParaRPr>
            </a:p>
          </p:txBody>
        </p:sp>
        <p:sp>
          <p:nvSpPr>
            <p:cNvPr id="265" name=""/>
            <p:cNvSpPr txBox="1"/>
            <p:nvPr/>
          </p:nvSpPr>
          <p:spPr>
            <a:xfrm>
              <a:off x="5784210" y="5133646"/>
              <a:ext cx="1046810" cy="212736"/>
            </a:xfrm>
            <a:prstGeom prst="rect">
              <a:avLst/>
            </a:prstGeom>
            <a:noFill/>
            <a:ln>
              <a:solidFill>
                <a:srgbClr val="ff6600"/>
              </a:solidFill>
              <a:prstDash val="solid"/>
            </a:ln>
          </p:spPr>
          <p:txBody>
            <a:bodyPr wrap="square">
              <a:noAutofit/>
            </a:bodyPr>
            <a:lstStyle/>
            <a:p>
              <a:pPr algn="ctr">
                <a:defRPr/>
              </a:pPr>
              <a:r>
                <a:rPr lang="ko-KR" altLang="en-US" sz="800" b="1">
                  <a:solidFill>
                    <a:schemeClr val="dk1"/>
                  </a:solidFill>
                  <a:latin typeface="한컴 고딕"/>
                  <a:ea typeface="한컴 고딕"/>
                </a:rPr>
                <a:t>온도</a:t>
              </a:r>
              <a:r>
                <a:rPr lang="en-US" altLang="ko-KR" sz="800" b="1">
                  <a:solidFill>
                    <a:schemeClr val="dk1"/>
                  </a:solidFill>
                  <a:latin typeface="한컴 고딕"/>
                  <a:ea typeface="한컴 고딕"/>
                </a:rPr>
                <a:t>,</a:t>
              </a:r>
              <a:r>
                <a:rPr lang="ko-KR" altLang="en-US" sz="800" b="1">
                  <a:solidFill>
                    <a:schemeClr val="dk1"/>
                  </a:solidFill>
                  <a:latin typeface="한컴 고딕"/>
                  <a:ea typeface="한컴 고딕"/>
                </a:rPr>
                <a:t> 기온 </a:t>
              </a:r>
              <a:r>
                <a:rPr lang="en-US" altLang="ko-KR" sz="800" b="1">
                  <a:solidFill>
                    <a:schemeClr val="dk1"/>
                  </a:solidFill>
                  <a:latin typeface="한컴 고딕"/>
                  <a:ea typeface="한컴 고딕"/>
                </a:rPr>
                <a:t>1200</a:t>
              </a:r>
              <a:r>
                <a:rPr lang="ko-KR" altLang="en-US" sz="800" b="1">
                  <a:solidFill>
                    <a:schemeClr val="dk1"/>
                  </a:solidFill>
                  <a:latin typeface="한컴 고딕"/>
                  <a:ea typeface="한컴 고딕"/>
                </a:rPr>
                <a:t>건</a:t>
              </a:r>
              <a:endParaRPr lang="ko-KR" altLang="en-US" sz="800" b="1">
                <a:solidFill>
                  <a:schemeClr val="dk1"/>
                </a:solidFill>
                <a:latin typeface="한컴 고딕"/>
                <a:ea typeface="한컴 고딕"/>
              </a:endParaRPr>
            </a:p>
          </p:txBody>
        </p:sp>
      </p:grpSp>
      <p:grpSp>
        <p:nvGrpSpPr>
          <p:cNvPr id="266" name=""/>
          <p:cNvGrpSpPr/>
          <p:nvPr/>
        </p:nvGrpSpPr>
        <p:grpSpPr>
          <a:xfrm rot="0">
            <a:off x="4597773" y="4666082"/>
            <a:ext cx="515316" cy="1352013"/>
            <a:chOff x="4414131" y="4599407"/>
            <a:chExt cx="898984" cy="1352013"/>
          </a:xfrm>
        </p:grpSpPr>
        <p:sp>
          <p:nvSpPr>
            <p:cNvPr id="267" name=""/>
            <p:cNvSpPr/>
            <p:nvPr/>
          </p:nvSpPr>
          <p:spPr>
            <a:xfrm>
              <a:off x="4414131" y="4599407"/>
              <a:ext cx="898984" cy="1352013"/>
            </a:xfrm>
            <a:prstGeom prst="rect">
              <a:avLst/>
            </a:prstGeom>
            <a:solidFill>
              <a:srgbClr val="c36416"/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268" name=""/>
            <p:cNvSpPr/>
            <p:nvPr/>
          </p:nvSpPr>
          <p:spPr>
            <a:xfrm>
              <a:off x="4414131" y="5505987"/>
              <a:ext cx="898984" cy="445433"/>
            </a:xfrm>
            <a:prstGeom prst="rect">
              <a:avLst/>
            </a:prstGeom>
            <a:solidFill>
              <a:srgbClr val="c4afa0"/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ko-KR" altLang="en-US" sz="1000" b="1">
                  <a:solidFill>
                    <a:schemeClr val="lt1"/>
                  </a:solidFill>
                  <a:latin typeface="Arial"/>
                </a:rPr>
                <a:t>기타</a:t>
              </a:r>
              <a:r>
                <a:rPr lang="en-US" altLang="ko-KR" sz="1000" b="1">
                  <a:solidFill>
                    <a:schemeClr val="lt1"/>
                  </a:solidFill>
                  <a:latin typeface="Arial"/>
                </a:rPr>
                <a:t>35%</a:t>
              </a:r>
              <a:endParaRPr lang="en-US" altLang="ko-KR" sz="1000" b="1">
                <a:solidFill>
                  <a:schemeClr val="lt1"/>
                </a:solidFill>
                <a:latin typeface="Arial"/>
              </a:endParaRPr>
            </a:p>
          </p:txBody>
        </p:sp>
        <p:sp>
          <p:nvSpPr>
            <p:cNvPr id="269" name=""/>
            <p:cNvSpPr/>
            <p:nvPr/>
          </p:nvSpPr>
          <p:spPr>
            <a:xfrm>
              <a:off x="4414131" y="5167983"/>
              <a:ext cx="898984" cy="338003"/>
            </a:xfrm>
            <a:prstGeom prst="rect">
              <a:avLst/>
            </a:prstGeom>
            <a:solidFill>
              <a:srgbClr val="d8aeae"/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</p:grpSp>
      <p:sp>
        <p:nvSpPr>
          <p:cNvPr id="270" name=""/>
          <p:cNvSpPr/>
          <p:nvPr/>
        </p:nvSpPr>
        <p:spPr>
          <a:xfrm>
            <a:off x="3544224" y="4872841"/>
            <a:ext cx="1131962" cy="101590"/>
          </a:xfrm>
          <a:custGeom>
            <a:avLst/>
            <a:gdLst>
              <a:gd name="connsiteX0" fmla="*/ 551505 w 549195"/>
              <a:gd name="connsiteY0" fmla="*/ 101590 h 101591"/>
              <a:gd name="connsiteX1" fmla="*/ 73283 w 549195"/>
              <a:gd name="connsiteY1" fmla="*/ 101590 h 101591"/>
              <a:gd name="connsiteX2" fmla="*/ -1026 w 549195"/>
              <a:gd name="connsiteY2" fmla="*/ -803 h 1015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9195" h="101591">
                <a:moveTo>
                  <a:pt x="551505" y="101590"/>
                </a:moveTo>
                <a:lnTo>
                  <a:pt x="73283" y="101590"/>
                </a:lnTo>
                <a:lnTo>
                  <a:pt x="-1026" y="-803"/>
                </a:lnTo>
              </a:path>
            </a:pathLst>
          </a:custGeom>
          <a:ln>
            <a:solidFill>
              <a:srgbClr val="ff6600"/>
            </a:solidFill>
            <a:headEnd w="med" len="med"/>
            <a:tailEnd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1" name=""/>
          <p:cNvSpPr txBox="1"/>
          <p:nvPr/>
        </p:nvSpPr>
        <p:spPr>
          <a:xfrm>
            <a:off x="3496296" y="4737043"/>
            <a:ext cx="1249092" cy="24262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0" indent="0" algn="ctr">
              <a:buClr>
                <a:schemeClr val="tx1"/>
              </a:buClr>
              <a:buNone/>
              <a:defRPr/>
            </a:pP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제품 사용법  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45%</a:t>
            </a:r>
            <a:endParaRPr lang="en-US" altLang="ko-KR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272" name=""/>
          <p:cNvSpPr/>
          <p:nvPr/>
        </p:nvSpPr>
        <p:spPr>
          <a:xfrm flipV="1">
            <a:off x="3568206" y="5327202"/>
            <a:ext cx="1135667" cy="87400"/>
          </a:xfrm>
          <a:custGeom>
            <a:avLst/>
            <a:gdLst>
              <a:gd name="connsiteX0" fmla="*/ 606037 w 602443"/>
              <a:gd name="connsiteY0" fmla="*/ 153548 h 153549"/>
              <a:gd name="connsiteX1" fmla="*/ 127815 w 602443"/>
              <a:gd name="connsiteY1" fmla="*/ 153549 h 153549"/>
              <a:gd name="connsiteX2" fmla="*/ -1181 w 602443"/>
              <a:gd name="connsiteY2" fmla="*/ -1232 h 15354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2443" h="153549">
                <a:moveTo>
                  <a:pt x="606037" y="153548"/>
                </a:moveTo>
                <a:lnTo>
                  <a:pt x="127815" y="153549"/>
                </a:lnTo>
                <a:lnTo>
                  <a:pt x="-1181" y="-1232"/>
                </a:lnTo>
              </a:path>
            </a:pathLst>
          </a:custGeom>
          <a:ln>
            <a:solidFill>
              <a:srgbClr val="ff6600"/>
            </a:solidFill>
            <a:headEnd w="med" len="med"/>
            <a:tailEnd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3" name=""/>
          <p:cNvSpPr txBox="1"/>
          <p:nvPr/>
        </p:nvSpPr>
        <p:spPr>
          <a:xfrm>
            <a:off x="3527077" y="5366978"/>
            <a:ext cx="1159226" cy="241342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0" indent="0" algn="ctr">
              <a:buClr>
                <a:schemeClr val="tx1"/>
              </a:buClr>
              <a:buNone/>
              <a:defRPr/>
            </a:pP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성분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,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구성 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20%</a:t>
            </a:r>
            <a:endParaRPr lang="en-US" altLang="ko-KR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274" name=""/>
          <p:cNvSpPr/>
          <p:nvPr/>
        </p:nvSpPr>
        <p:spPr>
          <a:xfrm>
            <a:off x="6254063" y="2111707"/>
            <a:ext cx="2496961" cy="2012670"/>
          </a:xfrm>
          <a:prstGeom prst="rect">
            <a:avLst/>
          </a:prstGeom>
          <a:solidFill>
            <a:schemeClr val="lt1"/>
          </a:solidFill>
          <a:ln w="9525">
            <a:solidFill>
              <a:srgbClr val="d1d1d1"/>
            </a:solidFill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5" name=""/>
          <p:cNvSpPr/>
          <p:nvPr/>
        </p:nvSpPr>
        <p:spPr>
          <a:xfrm>
            <a:off x="3310375" y="2111707"/>
            <a:ext cx="2496961" cy="2012670"/>
          </a:xfrm>
          <a:prstGeom prst="rect">
            <a:avLst/>
          </a:prstGeom>
          <a:solidFill>
            <a:schemeClr val="lt1"/>
          </a:solidFill>
          <a:ln w="9525">
            <a:solidFill>
              <a:srgbClr val="d1d1d1"/>
            </a:solidFill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276" name=""/>
          <p:cNvSpPr/>
          <p:nvPr/>
        </p:nvSpPr>
        <p:spPr>
          <a:xfrm>
            <a:off x="353544" y="2111707"/>
            <a:ext cx="2496961" cy="2012670"/>
          </a:xfrm>
          <a:prstGeom prst="rect">
            <a:avLst/>
          </a:prstGeom>
          <a:solidFill>
            <a:schemeClr val="lt1"/>
          </a:solidFill>
          <a:ln w="9525">
            <a:solidFill>
              <a:srgbClr val="d1d1d1"/>
            </a:solidFill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grpSp>
        <p:nvGrpSpPr>
          <p:cNvPr id="277" name=""/>
          <p:cNvGrpSpPr/>
          <p:nvPr/>
        </p:nvGrpSpPr>
        <p:grpSpPr>
          <a:xfrm rot="0">
            <a:off x="748207" y="2351737"/>
            <a:ext cx="1802239" cy="1534856"/>
            <a:chOff x="734255" y="2667000"/>
            <a:chExt cx="1742962" cy="1534856"/>
          </a:xfrm>
        </p:grpSpPr>
        <p:grpSp>
          <p:nvGrpSpPr>
            <p:cNvPr id="278" name=""/>
            <p:cNvGrpSpPr/>
            <p:nvPr/>
          </p:nvGrpSpPr>
          <p:grpSpPr>
            <a:xfrm rot="0">
              <a:off x="734255" y="2667000"/>
              <a:ext cx="1742961" cy="1534856"/>
              <a:chOff x="734255" y="2667000"/>
              <a:chExt cx="1742961" cy="1534856"/>
            </a:xfrm>
          </p:grpSpPr>
          <p:sp>
            <p:nvSpPr>
              <p:cNvPr id="279" name=""/>
              <p:cNvSpPr/>
              <p:nvPr/>
            </p:nvSpPr>
            <p:spPr>
              <a:xfrm>
                <a:off x="734255" y="2667000"/>
                <a:ext cx="1742961" cy="1441511"/>
              </a:xfrm>
              <a:prstGeom prst="roundRect">
                <a:avLst>
                  <a:gd name="adj" fmla="val 8333"/>
                </a:avLst>
              </a:prstGeom>
              <a:solidFill>
                <a:srgbClr val="ec602a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  <p:sp>
            <p:nvSpPr>
              <p:cNvPr id="280" name=""/>
              <p:cNvSpPr/>
              <p:nvPr/>
            </p:nvSpPr>
            <p:spPr>
              <a:xfrm>
                <a:off x="823446" y="2761312"/>
                <a:ext cx="1211284" cy="1210189"/>
              </a:xfrm>
              <a:prstGeom prst="roundRect">
                <a:avLst>
                  <a:gd name="adj" fmla="val 8333"/>
                </a:avLst>
              </a:prstGeom>
              <a:solidFill>
                <a:schemeClr val="lt1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  <p:sp>
            <p:nvSpPr>
              <p:cNvPr id="281" name=""/>
              <p:cNvSpPr/>
              <p:nvPr/>
            </p:nvSpPr>
            <p:spPr>
              <a:xfrm>
                <a:off x="1434250" y="2667000"/>
                <a:ext cx="1042966" cy="1482929"/>
              </a:xfrm>
              <a:custGeom>
                <a:avLst/>
                <a:gdLst>
                  <a:gd name="connsiteX0" fmla="*/ -171 w 918939"/>
                  <a:gd name="connsiteY0" fmla="*/ 26806 h 1441859"/>
                  <a:gd name="connsiteX1" fmla="*/ 798618 w 918939"/>
                  <a:gd name="connsiteY1" fmla="*/ 15 h 1441859"/>
                  <a:gd name="connsiteX2" fmla="*/ 918747 w 918939"/>
                  <a:gd name="connsiteY2" fmla="*/ 120143 h 1441859"/>
                  <a:gd name="connsiteX3" fmla="*/ 918747 w 918939"/>
                  <a:gd name="connsiteY3" fmla="*/ 120143 h 1441859"/>
                  <a:gd name="connsiteX4" fmla="*/ 918746 w 918939"/>
                  <a:gd name="connsiteY4" fmla="*/ 1321398 h 1441859"/>
                  <a:gd name="connsiteX5" fmla="*/ 798618 w 918939"/>
                  <a:gd name="connsiteY5" fmla="*/ 1441526 h 1441859"/>
                  <a:gd name="connsiteX6" fmla="*/ -171 w 918939"/>
                  <a:gd name="connsiteY6" fmla="*/ 1428343 h 1441859"/>
                  <a:gd name="connsiteX7" fmla="*/ -171 w 918939"/>
                  <a:gd name="connsiteY7" fmla="*/ 26806 h 144185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18939" h="1441859">
                    <a:moveTo>
                      <a:pt x="-171" y="26806"/>
                    </a:moveTo>
                    <a:lnTo>
                      <a:pt x="798618" y="15"/>
                    </a:lnTo>
                    <a:cubicBezTo>
                      <a:pt x="864963" y="15"/>
                      <a:pt x="918746" y="53798"/>
                      <a:pt x="918747" y="120143"/>
                    </a:cubicBezTo>
                    <a:quadBezTo>
                      <a:pt x="918747" y="120143"/>
                      <a:pt x="918747" y="120143"/>
                    </a:quadBezTo>
                    <a:lnTo>
                      <a:pt x="918746" y="1321398"/>
                    </a:lnTo>
                    <a:cubicBezTo>
                      <a:pt x="918746" y="1387743"/>
                      <a:pt x="864963" y="1441526"/>
                      <a:pt x="798618" y="1441526"/>
                    </a:cubicBezTo>
                    <a:lnTo>
                      <a:pt x="-171" y="1428343"/>
                    </a:lnTo>
                    <a:cubicBezTo>
                      <a:pt x="36994" y="1034159"/>
                      <a:pt x="-171" y="267058"/>
                      <a:pt x="-171" y="26806"/>
                    </a:cubicBezTo>
                    <a:close/>
                  </a:path>
                </a:pathLst>
              </a:custGeom>
              <a:solidFill>
                <a:srgbClr val="808080">
                  <a:alpha val="11000"/>
                </a:srgbClr>
              </a:solidFill>
              <a:ln w="9525">
                <a:noFill/>
                <a:prstDash val="dash"/>
              </a:ln>
              <a:effectLst/>
              <a:extLst>
                <a:ext uri="49926C4B-DF97-48ae-9DD6-E73424213832">
                  <hp:hncExtEffects xmlns:hp="http://schemas.haansoft.com/office/presentation/8.0">
                    <hd:hncFillOverlay xmlns:hd="http://schemas.haansoft.com/office/drawingml/8.0" r:id="rId5"/>
                  </hp:hncExtEffects>
                </a:ext>
              </a:extLst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  <p:sp>
            <p:nvSpPr>
              <p:cNvPr id="282" name=""/>
              <p:cNvSpPr/>
              <p:nvPr/>
            </p:nvSpPr>
            <p:spPr>
              <a:xfrm>
                <a:off x="941721" y="4108511"/>
                <a:ext cx="344028" cy="93345"/>
              </a:xfrm>
              <a:prstGeom prst="roundRect">
                <a:avLst>
                  <a:gd name="adj" fmla="val 16667"/>
                </a:avLst>
              </a:prstGeom>
              <a:solidFill>
                <a:srgbClr val="a0a0a0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  <p:sp>
            <p:nvSpPr>
              <p:cNvPr id="283" name=""/>
              <p:cNvSpPr/>
              <p:nvPr/>
            </p:nvSpPr>
            <p:spPr>
              <a:xfrm>
                <a:off x="1902680" y="4108511"/>
                <a:ext cx="344028" cy="93345"/>
              </a:xfrm>
              <a:prstGeom prst="roundRect">
                <a:avLst>
                  <a:gd name="adj" fmla="val 16667"/>
                </a:avLst>
              </a:prstGeom>
              <a:solidFill>
                <a:srgbClr val="a0a0a0"/>
              </a:solidFill>
              <a:ln w="9525">
                <a:noFill/>
                <a:prstDash val="dash"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/>
              <a:lstStyle/>
              <a:p>
                <a:pPr algn="ctr">
                  <a:spcBef>
                    <a:spcPts val="0"/>
                  </a:spcBef>
                  <a:defRPr/>
                </a:pPr>
                <a:endParaRPr lang="ko-KR" altLang="en-US" sz="1700" b="1">
                  <a:solidFill>
                    <a:schemeClr val="lt1"/>
                  </a:solidFill>
                  <a:latin typeface="Arial"/>
                </a:endParaRPr>
              </a:p>
            </p:txBody>
          </p:sp>
        </p:grpSp>
        <p:sp>
          <p:nvSpPr>
            <p:cNvPr id="284" name=""/>
            <p:cNvSpPr/>
            <p:nvPr/>
          </p:nvSpPr>
          <p:spPr>
            <a:xfrm>
              <a:off x="861039" y="2899750"/>
              <a:ext cx="573211" cy="321775"/>
            </a:xfrm>
            <a:prstGeom prst="roundRect">
              <a:avLst>
                <a:gd name="adj" fmla="val 16667"/>
              </a:avLst>
            </a:prstGeom>
            <a:solidFill>
              <a:srgbClr val="d71417"/>
            </a:solidFill>
            <a:ln w="9525">
              <a:noFill/>
              <a:prstDash val="dash"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/>
            <a:lstStyle/>
            <a:p>
              <a:pPr algn="ctr">
                <a:spcBef>
                  <a:spcPts val="0"/>
                </a:spcBef>
                <a:defRPr/>
              </a:pPr>
              <a:endParaRPr lang="ko-KR" altLang="en-US" sz="1700" b="1">
                <a:solidFill>
                  <a:schemeClr val="lt1"/>
                </a:solidFill>
                <a:latin typeface="Arial"/>
              </a:endParaRPr>
            </a:p>
          </p:txBody>
        </p:sp>
        <p:grpSp>
          <p:nvGrpSpPr>
            <p:cNvPr id="285" name=""/>
            <p:cNvGrpSpPr/>
            <p:nvPr/>
          </p:nvGrpSpPr>
          <p:grpSpPr>
            <a:xfrm rot="0">
              <a:off x="2111589" y="2916010"/>
              <a:ext cx="268771" cy="408214"/>
              <a:chOff x="2111589" y="3020785"/>
              <a:chExt cx="323199" cy="450887"/>
            </a:xfrm>
          </p:grpSpPr>
          <p:cxnSp>
            <p:nvCxnSpPr>
              <p:cNvPr id="286" name=""/>
              <p:cNvCxnSpPr/>
              <p:nvPr/>
            </p:nvCxnSpPr>
            <p:spPr>
              <a:xfrm>
                <a:off x="2111589" y="3020785"/>
                <a:ext cx="314564" cy="0"/>
              </a:xfrm>
              <a:prstGeom prst="line">
                <a:avLst/>
              </a:prstGeom>
              <a:ln w="38100">
                <a:solidFill>
                  <a:schemeClr val="l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7" name=""/>
              <p:cNvCxnSpPr/>
              <p:nvPr/>
            </p:nvCxnSpPr>
            <p:spPr>
              <a:xfrm>
                <a:off x="2113747" y="3133507"/>
                <a:ext cx="314564" cy="0"/>
              </a:xfrm>
              <a:prstGeom prst="line">
                <a:avLst/>
              </a:prstGeom>
              <a:ln w="38100">
                <a:solidFill>
                  <a:schemeClr val="l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"/>
              <p:cNvCxnSpPr/>
              <p:nvPr/>
            </p:nvCxnSpPr>
            <p:spPr>
              <a:xfrm>
                <a:off x="2115906" y="3246229"/>
                <a:ext cx="314564" cy="0"/>
              </a:xfrm>
              <a:prstGeom prst="line">
                <a:avLst/>
              </a:prstGeom>
              <a:ln w="38100">
                <a:solidFill>
                  <a:schemeClr val="l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"/>
              <p:cNvCxnSpPr/>
              <p:nvPr/>
            </p:nvCxnSpPr>
            <p:spPr>
              <a:xfrm>
                <a:off x="2118065" y="3358951"/>
                <a:ext cx="314564" cy="0"/>
              </a:xfrm>
              <a:prstGeom prst="line">
                <a:avLst/>
              </a:prstGeom>
              <a:ln w="38100">
                <a:solidFill>
                  <a:schemeClr val="l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0" name=""/>
              <p:cNvCxnSpPr/>
              <p:nvPr/>
            </p:nvCxnSpPr>
            <p:spPr>
              <a:xfrm>
                <a:off x="2120224" y="3471672"/>
                <a:ext cx="314564" cy="0"/>
              </a:xfrm>
              <a:prstGeom prst="line">
                <a:avLst/>
              </a:prstGeom>
              <a:ln w="38100">
                <a:solidFill>
                  <a:schemeClr val="l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1" name=""/>
            <p:cNvSpPr txBox="1"/>
            <p:nvPr/>
          </p:nvSpPr>
          <p:spPr>
            <a:xfrm>
              <a:off x="861038" y="2899749"/>
              <a:ext cx="1250549" cy="3377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chemeClr val="lt1"/>
                </a:buClr>
                <a:buNone/>
                <a:defRPr/>
              </a:pPr>
              <a:r>
                <a:rPr lang="ko-KR" altLang="en-US" sz="1600">
                  <a:solidFill>
                    <a:schemeClr val="lt1"/>
                  </a:solidFill>
                  <a:latin typeface="한컴 솔잎 B"/>
                  <a:ea typeface="한컴 솔잎 B"/>
                </a:rPr>
                <a:t>영상</a:t>
              </a:r>
              <a:r>
                <a:rPr lang="en-US" altLang="ko-KR" sz="1600">
                  <a:latin typeface="한컴 솔잎 B"/>
                  <a:ea typeface="한컴 솔잎 B"/>
                </a:rPr>
                <a:t>   </a:t>
              </a:r>
              <a:r>
                <a:rPr lang="en-US" altLang="ko-KR" sz="1600">
                  <a:solidFill>
                    <a:schemeClr val="tx1"/>
                  </a:solidFill>
                  <a:effectLst/>
                  <a:latin typeface="한컴 솔잎 B"/>
                  <a:ea typeface="한컴 솔잎 B"/>
                </a:rPr>
                <a:t>SNS</a:t>
              </a:r>
              <a:endParaRPr lang="en-US" altLang="ko-KR" sz="1600">
                <a:solidFill>
                  <a:schemeClr val="tx1"/>
                </a:solidFill>
                <a:effectLst/>
                <a:latin typeface="한컴 솔잎 B"/>
                <a:ea typeface="한컴 솔잎 B"/>
              </a:endParaRPr>
            </a:p>
          </p:txBody>
        </p:sp>
        <p:sp>
          <p:nvSpPr>
            <p:cNvPr id="292" name=""/>
            <p:cNvSpPr txBox="1"/>
            <p:nvPr/>
          </p:nvSpPr>
          <p:spPr>
            <a:xfrm>
              <a:off x="1117161" y="3371849"/>
              <a:ext cx="718990" cy="3705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chemeClr val="lt1"/>
                </a:buClr>
                <a:buNone/>
                <a:defRPr/>
              </a:pPr>
              <a:r>
                <a:rPr lang="en-US" altLang="ko-KR" sz="1900">
                  <a:solidFill>
                    <a:schemeClr val="tx1"/>
                  </a:solidFill>
                  <a:effectLst/>
                  <a:latin typeface="한컴 솔잎 B"/>
                  <a:ea typeface="한컴 솔잎 B"/>
                </a:rPr>
                <a:t>10</a:t>
              </a:r>
              <a:r>
                <a:rPr lang="ko-KR" altLang="en-US" sz="1900">
                  <a:solidFill>
                    <a:schemeClr val="tx1"/>
                  </a:solidFill>
                  <a:effectLst/>
                  <a:latin typeface="한컴 솔잎 B"/>
                  <a:ea typeface="한컴 솔잎 B"/>
                </a:rPr>
                <a:t>억</a:t>
              </a:r>
              <a:endParaRPr lang="ko-KR" altLang="en-US" sz="1900">
                <a:solidFill>
                  <a:schemeClr val="tx1"/>
                </a:solidFill>
                <a:effectLst/>
                <a:latin typeface="한컴 솔잎 B"/>
                <a:ea typeface="한컴 솔잎 B"/>
              </a:endParaRPr>
            </a:p>
          </p:txBody>
        </p:sp>
      </p:grpSp>
      <p:sp>
        <p:nvSpPr>
          <p:cNvPr id="293" name=""/>
          <p:cNvSpPr txBox="1"/>
          <p:nvPr/>
        </p:nvSpPr>
        <p:spPr>
          <a:xfrm>
            <a:off x="3310375" y="1824839"/>
            <a:ext cx="2496961" cy="287806"/>
          </a:xfrm>
          <a:prstGeom prst="rect">
            <a:avLst/>
          </a:prstGeom>
          <a:solidFill>
            <a:srgbClr val="595959"/>
          </a:solidFill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모바일 동영상 사용시간 점유율</a:t>
            </a:r>
            <a:endParaRPr lang="ko-KR" altLang="en-US" sz="1300" b="1">
              <a:solidFill>
                <a:schemeClr val="lt1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294" name=""/>
          <p:cNvSpPr txBox="1"/>
          <p:nvPr/>
        </p:nvSpPr>
        <p:spPr>
          <a:xfrm>
            <a:off x="6384065" y="3650430"/>
            <a:ext cx="467355" cy="26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chemeClr val="lt1"/>
                </a:solidFill>
                <a:latin typeface="Arial"/>
                <a:cs typeface="Arial"/>
              </a:rPr>
              <a:t>‘15</a:t>
            </a:r>
            <a:endParaRPr lang="en-US" altLang="ko-KR" sz="11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295" name=""/>
          <p:cNvSpPr txBox="1"/>
          <p:nvPr/>
        </p:nvSpPr>
        <p:spPr>
          <a:xfrm>
            <a:off x="6975653" y="3650430"/>
            <a:ext cx="467355" cy="26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chemeClr val="lt1"/>
                </a:solidFill>
                <a:latin typeface="Arial"/>
                <a:cs typeface="Arial"/>
              </a:rPr>
              <a:t>‘16</a:t>
            </a:r>
            <a:endParaRPr lang="en-US" altLang="ko-KR" sz="11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296" name=""/>
          <p:cNvSpPr txBox="1"/>
          <p:nvPr/>
        </p:nvSpPr>
        <p:spPr>
          <a:xfrm>
            <a:off x="7600443" y="3650430"/>
            <a:ext cx="467355" cy="26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chemeClr val="lt1"/>
                </a:solidFill>
                <a:latin typeface="Arial"/>
                <a:cs typeface="Arial"/>
              </a:rPr>
              <a:t>‘17</a:t>
            </a:r>
            <a:endParaRPr lang="en-US" altLang="ko-KR" sz="11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297" name=""/>
          <p:cNvSpPr txBox="1"/>
          <p:nvPr/>
        </p:nvSpPr>
        <p:spPr>
          <a:xfrm>
            <a:off x="8141590" y="3650430"/>
            <a:ext cx="467355" cy="26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chemeClr val="lt1"/>
                </a:solidFill>
                <a:latin typeface="Arial"/>
                <a:cs typeface="Arial"/>
              </a:rPr>
              <a:t>‘19</a:t>
            </a:r>
            <a:endParaRPr lang="en-US" altLang="ko-KR" sz="11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298" name=""/>
          <p:cNvSpPr txBox="1"/>
          <p:nvPr/>
        </p:nvSpPr>
        <p:spPr>
          <a:xfrm>
            <a:off x="6308833" y="2308316"/>
            <a:ext cx="2189560" cy="880654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142800" indent="-142800">
              <a:buClr>
                <a:schemeClr val="tx1"/>
              </a:buClr>
              <a:buFont typeface="Wingdings"/>
              <a:buChar char="ü"/>
              <a:defRPr/>
            </a:pP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하루 </a:t>
            </a:r>
            <a:r>
              <a:rPr lang="en-US" altLang="ko-KR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250</a:t>
            </a:r>
            <a:r>
              <a:rPr lang="ko-KR" altLang="en-US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경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바이트 생성</a:t>
            </a:r>
            <a:endParaRPr lang="ko-KR" altLang="en-US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142800" indent="-142800">
              <a:buClr>
                <a:schemeClr val="tx1"/>
              </a:buClr>
              <a:buFont typeface="Wingdings"/>
              <a:buChar char="ü"/>
              <a:defRPr/>
            </a:pP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매달</a:t>
            </a:r>
            <a:r>
              <a:rPr lang="ko-KR" altLang="en-US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en-US" altLang="ko-KR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10</a:t>
            </a:r>
            <a:r>
              <a:rPr lang="ko-KR" altLang="en-US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억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여개 트윗</a:t>
            </a:r>
            <a:endParaRPr lang="ko-KR" altLang="en-US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142800" indent="-142800">
              <a:buClr>
                <a:schemeClr val="tx1"/>
              </a:buClr>
              <a:buFont typeface="Wingdings"/>
              <a:buChar char="ü"/>
              <a:defRPr/>
            </a:pP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모바일기기</a:t>
            </a:r>
            <a:r>
              <a:rPr lang="ko-KR" altLang="en-US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 </a:t>
            </a:r>
            <a:br>
              <a:rPr lang="ko-KR" altLang="en-US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</a:br>
            <a:r>
              <a:rPr lang="en-US" altLang="ko-KR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1</a:t>
            </a:r>
            <a:r>
              <a:rPr lang="ko-KR" altLang="en-US" sz="1300" b="1">
                <a:solidFill>
                  <a:srgbClr val="0d0d0d"/>
                </a:solidFill>
                <a:effectLst/>
                <a:latin typeface="한컴 고딕"/>
                <a:ea typeface="한컴 고딕"/>
              </a:rPr>
              <a:t>조대 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이상 가속화</a:t>
            </a:r>
            <a:endParaRPr lang="ko-KR" altLang="en-US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299" name=""/>
          <p:cNvSpPr/>
          <p:nvPr/>
        </p:nvSpPr>
        <p:spPr>
          <a:xfrm>
            <a:off x="3571202" y="2550795"/>
            <a:ext cx="353675" cy="1352013"/>
          </a:xfrm>
          <a:prstGeom prst="rect">
            <a:avLst/>
          </a:prstGeom>
          <a:solidFill>
            <a:srgbClr val="c36416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00" name=""/>
          <p:cNvSpPr/>
          <p:nvPr/>
        </p:nvSpPr>
        <p:spPr>
          <a:xfrm>
            <a:off x="4099491" y="3328579"/>
            <a:ext cx="353675" cy="574228"/>
          </a:xfrm>
          <a:prstGeom prst="rect">
            <a:avLst/>
          </a:prstGeom>
          <a:solidFill>
            <a:srgbClr val="c4afa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01" name=""/>
          <p:cNvSpPr/>
          <p:nvPr/>
        </p:nvSpPr>
        <p:spPr>
          <a:xfrm>
            <a:off x="4660742" y="3512792"/>
            <a:ext cx="353675" cy="390015"/>
          </a:xfrm>
          <a:prstGeom prst="rect">
            <a:avLst/>
          </a:prstGeom>
          <a:solidFill>
            <a:srgbClr val="c4afa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02" name=""/>
          <p:cNvSpPr/>
          <p:nvPr/>
        </p:nvSpPr>
        <p:spPr>
          <a:xfrm>
            <a:off x="5209820" y="3615693"/>
            <a:ext cx="353675" cy="287114"/>
          </a:xfrm>
          <a:prstGeom prst="rect">
            <a:avLst/>
          </a:prstGeom>
          <a:solidFill>
            <a:srgbClr val="c4afa0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cxnSp>
        <p:nvCxnSpPr>
          <p:cNvPr id="303" name=""/>
          <p:cNvCxnSpPr/>
          <p:nvPr/>
        </p:nvCxnSpPr>
        <p:spPr>
          <a:xfrm>
            <a:off x="3460402" y="3905643"/>
            <a:ext cx="2182104" cy="0"/>
          </a:xfrm>
          <a:prstGeom prst="line">
            <a:avLst/>
          </a:prstGeom>
          <a:ln>
            <a:solidFill>
              <a:srgbClr val="b8b8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4" name=""/>
          <p:cNvGrpSpPr/>
          <p:nvPr/>
        </p:nvGrpSpPr>
        <p:grpSpPr>
          <a:xfrm rot="0">
            <a:off x="4942850" y="2853790"/>
            <a:ext cx="476862" cy="474788"/>
            <a:chOff x="2988663" y="4983787"/>
            <a:chExt cx="734008" cy="755671"/>
          </a:xfrm>
        </p:grpSpPr>
        <p:grpSp>
          <p:nvGrpSpPr>
            <p:cNvPr id="305" name=""/>
            <p:cNvGrpSpPr/>
            <p:nvPr/>
          </p:nvGrpSpPr>
          <p:grpSpPr>
            <a:xfrm rot="0">
              <a:off x="3323417" y="4983787"/>
              <a:ext cx="290129" cy="513466"/>
              <a:chOff x="6647477" y="891356"/>
              <a:chExt cx="2479208" cy="4859248"/>
            </a:xfrm>
            <a:solidFill>
              <a:schemeClr val="bg1"/>
            </a:solidFill>
          </p:grpSpPr>
          <p:sp>
            <p:nvSpPr>
              <p:cNvPr id="306" name=""/>
              <p:cNvSpPr/>
              <p:nvPr/>
            </p:nvSpPr>
            <p:spPr>
              <a:xfrm>
                <a:off x="6647477" y="891356"/>
                <a:ext cx="2479208" cy="4859248"/>
              </a:xfrm>
              <a:prstGeom prst="roundRect">
                <a:avLst>
                  <a:gd name="adj" fmla="val 9896"/>
                </a:avLst>
              </a:pr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/>
                </a:pPr>
                <a:endParaRPr lang="en-US" sz="900">
                  <a:latin typeface="Segoe UI"/>
                  <a:cs typeface="Segoe UI"/>
                </a:endParaRPr>
              </a:p>
            </p:txBody>
          </p:sp>
          <p:sp>
            <p:nvSpPr>
              <p:cNvPr id="307" name=""/>
              <p:cNvSpPr/>
              <p:nvPr/>
            </p:nvSpPr>
            <p:spPr>
              <a:xfrm>
                <a:off x="7621943" y="1086611"/>
                <a:ext cx="530275" cy="61980"/>
              </a:xfrm>
              <a:custGeom>
                <a:avLst/>
                <a:gdLst>
                  <a:gd name="T0" fmla="*/ 50 w 866"/>
                  <a:gd name="T1" fmla="*/ 0 h 101"/>
                  <a:gd name="T2" fmla="*/ 816 w 866"/>
                  <a:gd name="T3" fmla="*/ 0 h 101"/>
                  <a:gd name="T4" fmla="*/ 866 w 866"/>
                  <a:gd name="T5" fmla="*/ 50 h 101"/>
                  <a:gd name="T6" fmla="*/ 816 w 866"/>
                  <a:gd name="T7" fmla="*/ 101 h 101"/>
                  <a:gd name="T8" fmla="*/ 50 w 866"/>
                  <a:gd name="T9" fmla="*/ 101 h 101"/>
                  <a:gd name="T10" fmla="*/ 0 w 866"/>
                  <a:gd name="T11" fmla="*/ 50 h 101"/>
                  <a:gd name="T12" fmla="*/ 50 w 866"/>
                  <a:gd name="T13" fmla="*/ 0 h 10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6" h="101">
                    <a:moveTo>
                      <a:pt x="50" y="0"/>
                    </a:moveTo>
                    <a:lnTo>
                      <a:pt x="816" y="0"/>
                    </a:lnTo>
                    <a:cubicBezTo>
                      <a:pt x="844" y="0"/>
                      <a:pt x="866" y="22"/>
                      <a:pt x="866" y="50"/>
                    </a:cubicBezTo>
                    <a:cubicBezTo>
                      <a:pt x="866" y="78"/>
                      <a:pt x="844" y="101"/>
                      <a:pt x="816" y="101"/>
                    </a:cubicBezTo>
                    <a:lnTo>
                      <a:pt x="50" y="101"/>
                    </a:lnTo>
                    <a:cubicBezTo>
                      <a:pt x="22" y="101"/>
                      <a:pt x="0" y="78"/>
                      <a:pt x="0" y="50"/>
                    </a:cubicBezTo>
                    <a:cubicBezTo>
                      <a:pt x="0" y="22"/>
                      <a:pt x="22" y="0"/>
                      <a:pt x="50" y="0"/>
                    </a:cubicBezTo>
                    <a:close/>
                  </a:path>
                </a:pathLst>
              </a:custGeom>
              <a:grpFill/>
              <a:ln w="3175" cap="sq">
                <a:solidFill>
                  <a:schemeClr val="tx1">
                    <a:lumMod val="60000"/>
                    <a:lumOff val="40000"/>
                  </a:schemeClr>
                </a:solidFill>
                <a:prstDash val="solid"/>
                <a:miter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 lang="ko-KR" altLang="en-US"/>
                </a:pPr>
                <a:endParaRPr lang="en-US" sz="900">
                  <a:latin typeface="Segoe UI"/>
                  <a:cs typeface="Segoe UI"/>
                </a:endParaRPr>
              </a:p>
            </p:txBody>
          </p:sp>
          <p:sp>
            <p:nvSpPr>
              <p:cNvPr id="308" name=""/>
              <p:cNvSpPr/>
              <p:nvPr/>
            </p:nvSpPr>
            <p:spPr>
              <a:xfrm>
                <a:off x="6744081" y="1359420"/>
                <a:ext cx="2286000" cy="3923119"/>
              </a:xfrm>
              <a:prstGeom prst="rect">
                <a:avLst/>
              </a:prstGeom>
              <a:grpFill/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vert="horz" wrap="square" lIns="91440" tIns="45720" rIns="91440" bIns="45720" anchor="ctr" anchorCtr="0">
                <a:prstTxWarp prst="textNoShape">
                  <a:avLst/>
                </a:prstTxWarp>
                <a:noAutofit/>
              </a:bodyPr>
              <a:lstStyle/>
              <a:p>
                <a:pPr algn="ctr">
                  <a:defRPr lang="ko-KR" altLang="en-US"/>
                </a:pPr>
                <a:endParaRPr lang="en-US" sz="900">
                  <a:solidFill>
                    <a:schemeClr val="tx1"/>
                  </a:solidFill>
                  <a:latin typeface="Segoe UI"/>
                  <a:cs typeface="Segoe UI"/>
                </a:endParaRPr>
              </a:p>
            </p:txBody>
          </p:sp>
          <p:sp>
            <p:nvSpPr>
              <p:cNvPr id="309" name=""/>
              <p:cNvSpPr/>
              <p:nvPr/>
            </p:nvSpPr>
            <p:spPr>
              <a:xfrm>
                <a:off x="7718679" y="5358384"/>
                <a:ext cx="336804" cy="336804"/>
              </a:xfrm>
              <a:prstGeom prst="ellipse">
                <a:avLst/>
              </a:prstGeom>
              <a:grpFill/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310" name=""/>
              <p:cNvSpPr>
                <a:spLocks noChangeAspect="1"/>
              </p:cNvSpPr>
              <p:nvPr/>
            </p:nvSpPr>
            <p:spPr>
              <a:xfrm>
                <a:off x="7446180" y="1078146"/>
                <a:ext cx="90000" cy="90000"/>
              </a:xfrm>
              <a:prstGeom prst="ellipse">
                <a:avLst/>
              </a:prstGeom>
              <a:grpFill/>
              <a:ln w="3175">
                <a:solidFill>
                  <a:schemeClr val="tx1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sp>
          <p:nvSpPr>
            <p:cNvPr id="311" name=""/>
            <p:cNvSpPr>
              <a:spLocks noEditPoints="1"/>
            </p:cNvSpPr>
            <p:nvPr/>
          </p:nvSpPr>
          <p:spPr>
            <a:xfrm rot="18966394">
              <a:off x="2988663" y="5273899"/>
              <a:ext cx="734008" cy="465558"/>
            </a:xfrm>
            <a:custGeom>
              <a:avLst/>
              <a:gdLst>
                <a:gd name="T0" fmla="*/ 1683 w 2204"/>
                <a:gd name="T1" fmla="*/ 1998 h 1998"/>
                <a:gd name="T2" fmla="*/ 587 w 2204"/>
                <a:gd name="T3" fmla="*/ 1998 h 1998"/>
                <a:gd name="T4" fmla="*/ 587 w 2204"/>
                <a:gd name="T5" fmla="*/ 772 h 1998"/>
                <a:gd name="T6" fmla="*/ 1336 w 2204"/>
                <a:gd name="T7" fmla="*/ 0 h 1998"/>
                <a:gd name="T8" fmla="*/ 1516 w 2204"/>
                <a:gd name="T9" fmla="*/ 233 h 1998"/>
                <a:gd name="T10" fmla="*/ 1400 w 2204"/>
                <a:gd name="T11" fmla="*/ 733 h 1998"/>
                <a:gd name="T12" fmla="*/ 2071 w 2204"/>
                <a:gd name="T13" fmla="*/ 733 h 1998"/>
                <a:gd name="T14" fmla="*/ 2204 w 2204"/>
                <a:gd name="T15" fmla="*/ 866 h 1998"/>
                <a:gd name="T16" fmla="*/ 2197 w 2204"/>
                <a:gd name="T17" fmla="*/ 1196 h 1998"/>
                <a:gd name="T18" fmla="*/ 1863 w 2204"/>
                <a:gd name="T19" fmla="*/ 1888 h 1998"/>
                <a:gd name="T20" fmla="*/ 1683 w 2204"/>
                <a:gd name="T21" fmla="*/ 1998 h 1998"/>
                <a:gd name="T22" fmla="*/ 720 w 2204"/>
                <a:gd name="T23" fmla="*/ 1865 h 1998"/>
                <a:gd name="T24" fmla="*/ 1683 w 2204"/>
                <a:gd name="T25" fmla="*/ 1865 h 1998"/>
                <a:gd name="T26" fmla="*/ 1743 w 2204"/>
                <a:gd name="T27" fmla="*/ 1828 h 1998"/>
                <a:gd name="T28" fmla="*/ 2071 w 2204"/>
                <a:gd name="T29" fmla="*/ 1150 h 1998"/>
                <a:gd name="T30" fmla="*/ 2071 w 2204"/>
                <a:gd name="T31" fmla="*/ 866 h 1998"/>
                <a:gd name="T32" fmla="*/ 1232 w 2204"/>
                <a:gd name="T33" fmla="*/ 866 h 1998"/>
                <a:gd name="T34" fmla="*/ 1372 w 2204"/>
                <a:gd name="T35" fmla="*/ 265 h 1998"/>
                <a:gd name="T36" fmla="*/ 1325 w 2204"/>
                <a:gd name="T37" fmla="*/ 204 h 1998"/>
                <a:gd name="T38" fmla="*/ 721 w 2204"/>
                <a:gd name="T39" fmla="*/ 826 h 1998"/>
                <a:gd name="T40" fmla="*/ 721 w 2204"/>
                <a:gd name="T41" fmla="*/ 1865 h 1998"/>
                <a:gd name="T42" fmla="*/ 720 w 2204"/>
                <a:gd name="T43" fmla="*/ 1865 h 1998"/>
                <a:gd name="T44" fmla="*/ 2071 w 2204"/>
                <a:gd name="T45" fmla="*/ 865 h 1998"/>
                <a:gd name="T46" fmla="*/ 2137 w 2204"/>
                <a:gd name="T47" fmla="*/ 865 h 1998"/>
                <a:gd name="T48" fmla="*/ 2071 w 2204"/>
                <a:gd name="T49" fmla="*/ 865 h 1998"/>
                <a:gd name="T50" fmla="*/ 2071 w 2204"/>
                <a:gd name="T51" fmla="*/ 865 h 1998"/>
                <a:gd name="T52" fmla="*/ 468 w 2204"/>
                <a:gd name="T53" fmla="*/ 1998 h 1998"/>
                <a:gd name="T54" fmla="*/ 0 w 2204"/>
                <a:gd name="T55" fmla="*/ 1998 h 1998"/>
                <a:gd name="T56" fmla="*/ 0 w 2204"/>
                <a:gd name="T57" fmla="*/ 732 h 1998"/>
                <a:gd name="T58" fmla="*/ 468 w 2204"/>
                <a:gd name="T59" fmla="*/ 732 h 1998"/>
                <a:gd name="T60" fmla="*/ 468 w 2204"/>
                <a:gd name="T61" fmla="*/ 1998 h 1998"/>
                <a:gd name="T62" fmla="*/ 133 w 2204"/>
                <a:gd name="T63" fmla="*/ 1865 h 1998"/>
                <a:gd name="T64" fmla="*/ 335 w 2204"/>
                <a:gd name="T65" fmla="*/ 1865 h 1998"/>
                <a:gd name="T66" fmla="*/ 335 w 2204"/>
                <a:gd name="T67" fmla="*/ 865 h 1998"/>
                <a:gd name="T68" fmla="*/ 133 w 2204"/>
                <a:gd name="T69" fmla="*/ 865 h 1998"/>
                <a:gd name="T70" fmla="*/ 133 w 2204"/>
                <a:gd name="T71" fmla="*/ 1865 h 199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204" h="1998">
                  <a:moveTo>
                    <a:pt x="1683" y="1998"/>
                  </a:moveTo>
                  <a:lnTo>
                    <a:pt x="587" y="1998"/>
                  </a:lnTo>
                  <a:lnTo>
                    <a:pt x="587" y="772"/>
                  </a:lnTo>
                  <a:lnTo>
                    <a:pt x="1336" y="0"/>
                  </a:lnTo>
                  <a:lnTo>
                    <a:pt x="1516" y="233"/>
                  </a:lnTo>
                  <a:lnTo>
                    <a:pt x="1400" y="733"/>
                  </a:lnTo>
                  <a:lnTo>
                    <a:pt x="2071" y="733"/>
                  </a:lnTo>
                  <a:cubicBezTo>
                    <a:pt x="2144" y="733"/>
                    <a:pt x="2204" y="793"/>
                    <a:pt x="2204" y="866"/>
                  </a:cubicBezTo>
                  <a:lnTo>
                    <a:pt x="2197" y="1196"/>
                  </a:lnTo>
                  <a:lnTo>
                    <a:pt x="1863" y="1888"/>
                  </a:lnTo>
                  <a:cubicBezTo>
                    <a:pt x="1829" y="1954"/>
                    <a:pt x="1759" y="1998"/>
                    <a:pt x="1683" y="1998"/>
                  </a:cubicBezTo>
                  <a:close/>
                  <a:moveTo>
                    <a:pt x="720" y="1865"/>
                  </a:moveTo>
                  <a:lnTo>
                    <a:pt x="1683" y="1865"/>
                  </a:lnTo>
                  <a:cubicBezTo>
                    <a:pt x="1708" y="1865"/>
                    <a:pt x="1732" y="1850"/>
                    <a:pt x="1743" y="1828"/>
                  </a:cubicBezTo>
                  <a:lnTo>
                    <a:pt x="2071" y="1150"/>
                  </a:lnTo>
                  <a:lnTo>
                    <a:pt x="2071" y="866"/>
                  </a:lnTo>
                  <a:lnTo>
                    <a:pt x="1232" y="866"/>
                  </a:lnTo>
                  <a:lnTo>
                    <a:pt x="1372" y="265"/>
                  </a:lnTo>
                  <a:lnTo>
                    <a:pt x="1325" y="204"/>
                  </a:lnTo>
                  <a:lnTo>
                    <a:pt x="721" y="826"/>
                  </a:lnTo>
                  <a:lnTo>
                    <a:pt x="721" y="1865"/>
                  </a:lnTo>
                  <a:lnTo>
                    <a:pt x="720" y="1865"/>
                  </a:lnTo>
                  <a:close/>
                  <a:moveTo>
                    <a:pt x="2071" y="865"/>
                  </a:moveTo>
                  <a:lnTo>
                    <a:pt x="2137" y="865"/>
                  </a:lnTo>
                  <a:lnTo>
                    <a:pt x="2071" y="865"/>
                  </a:lnTo>
                  <a:lnTo>
                    <a:pt x="2071" y="865"/>
                  </a:lnTo>
                  <a:close/>
                  <a:moveTo>
                    <a:pt x="468" y="1998"/>
                  </a:moveTo>
                  <a:lnTo>
                    <a:pt x="0" y="1998"/>
                  </a:lnTo>
                  <a:lnTo>
                    <a:pt x="0" y="732"/>
                  </a:lnTo>
                  <a:lnTo>
                    <a:pt x="468" y="732"/>
                  </a:lnTo>
                  <a:lnTo>
                    <a:pt x="468" y="1998"/>
                  </a:lnTo>
                  <a:close/>
                  <a:moveTo>
                    <a:pt x="133" y="1865"/>
                  </a:moveTo>
                  <a:lnTo>
                    <a:pt x="335" y="1865"/>
                  </a:lnTo>
                  <a:lnTo>
                    <a:pt x="335" y="865"/>
                  </a:lnTo>
                  <a:lnTo>
                    <a:pt x="133" y="865"/>
                  </a:lnTo>
                  <a:lnTo>
                    <a:pt x="133" y="1865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anchor="t" anchorCtr="0">
              <a:prstTxWarp prst="textNoShape">
                <a:avLst/>
              </a:prstTxWarp>
              <a:noAutofit/>
            </a:bodyPr>
            <a:lstStyle/>
            <a:p>
              <a:pPr lvl="0">
                <a:defRPr lang="ko-KR" altLang="en-US"/>
              </a:pPr>
              <a:endParaRPr lang="ko-KR" altLang="en-US"/>
            </a:p>
          </p:txBody>
        </p:sp>
      </p:grpSp>
      <p:sp>
        <p:nvSpPr>
          <p:cNvPr id="312" name=""/>
          <p:cNvSpPr txBox="1"/>
          <p:nvPr/>
        </p:nvSpPr>
        <p:spPr>
          <a:xfrm>
            <a:off x="4020294" y="2335338"/>
            <a:ext cx="1507336" cy="547435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marL="0" indent="0">
              <a:buClr>
                <a:schemeClr val="tx1"/>
              </a:buClr>
              <a:buNone/>
              <a:defRPr/>
            </a:pP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1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일 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1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인 평균 사용시간</a:t>
            </a:r>
            <a:endParaRPr lang="ko-KR" altLang="en-US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(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단위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: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분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)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endParaRPr lang="ko-KR" altLang="en-US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출처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: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2019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</a:t>
            </a:r>
            <a:r>
              <a:rPr lang="en-US" altLang="ko-KR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SNS</a:t>
            </a:r>
            <a:r>
              <a:rPr lang="ko-KR" altLang="en-US" sz="1000" b="1">
                <a:solidFill>
                  <a:srgbClr val="7b7b7b"/>
                </a:solidFill>
                <a:effectLst/>
                <a:latin typeface="한컴 고딕"/>
                <a:ea typeface="한컴 고딕"/>
              </a:rPr>
              <a:t> 협회</a:t>
            </a:r>
            <a:endParaRPr lang="ko-KR" altLang="en-US" sz="1000" b="1">
              <a:solidFill>
                <a:srgbClr val="7b7b7b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313" name=""/>
          <p:cNvSpPr txBox="1"/>
          <p:nvPr/>
        </p:nvSpPr>
        <p:spPr>
          <a:xfrm>
            <a:off x="3549042" y="3669480"/>
            <a:ext cx="619390" cy="243390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US" altLang="ko-KR" sz="1000" b="1">
                <a:solidFill>
                  <a:schemeClr val="lt1"/>
                </a:solidFill>
                <a:latin typeface="Arial"/>
                <a:cs typeface="Arial"/>
              </a:rPr>
              <a:t>A</a:t>
            </a:r>
            <a:r>
              <a:rPr lang="ko-KR" altLang="en-US" sz="1000" b="1">
                <a:solidFill>
                  <a:schemeClr val="lt1"/>
                </a:solidFill>
                <a:latin typeface="Arial"/>
                <a:cs typeface="Arial"/>
              </a:rPr>
              <a:t>사</a:t>
            </a:r>
            <a:endParaRPr lang="ko-KR" altLang="en-US" sz="10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314" name=""/>
          <p:cNvSpPr txBox="1"/>
          <p:nvPr/>
        </p:nvSpPr>
        <p:spPr>
          <a:xfrm>
            <a:off x="4060094" y="3669480"/>
            <a:ext cx="561250" cy="243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000" b="1">
                <a:solidFill>
                  <a:schemeClr val="lt1"/>
                </a:solidFill>
                <a:latin typeface="Arial"/>
                <a:cs typeface="Arial"/>
              </a:rPr>
              <a:t>B</a:t>
            </a:r>
            <a:r>
              <a:rPr lang="ko-KR" altLang="en-US" sz="1000" b="1">
                <a:solidFill>
                  <a:schemeClr val="lt1"/>
                </a:solidFill>
                <a:latin typeface="Arial"/>
                <a:cs typeface="Arial"/>
              </a:rPr>
              <a:t>사</a:t>
            </a:r>
            <a:endParaRPr lang="ko-KR" altLang="en-US" sz="10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315" name=""/>
          <p:cNvSpPr txBox="1"/>
          <p:nvPr/>
        </p:nvSpPr>
        <p:spPr>
          <a:xfrm>
            <a:off x="4631194" y="3669480"/>
            <a:ext cx="520539" cy="243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000" b="1">
                <a:solidFill>
                  <a:schemeClr val="lt1"/>
                </a:solidFill>
                <a:latin typeface="Arial"/>
                <a:cs typeface="Arial"/>
              </a:rPr>
              <a:t>C</a:t>
            </a:r>
            <a:r>
              <a:rPr lang="ko-KR" altLang="en-US" sz="1000" b="1">
                <a:solidFill>
                  <a:schemeClr val="lt1"/>
                </a:solidFill>
                <a:latin typeface="Arial"/>
                <a:cs typeface="Arial"/>
              </a:rPr>
              <a:t>사</a:t>
            </a:r>
            <a:endParaRPr lang="ko-KR" altLang="en-US" sz="10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316" name=""/>
          <p:cNvSpPr txBox="1"/>
          <p:nvPr/>
        </p:nvSpPr>
        <p:spPr>
          <a:xfrm>
            <a:off x="5150724" y="3669480"/>
            <a:ext cx="587992" cy="243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000" b="1">
                <a:solidFill>
                  <a:schemeClr val="lt1"/>
                </a:solidFill>
                <a:latin typeface="Arial"/>
                <a:cs typeface="Arial"/>
              </a:rPr>
              <a:t>D</a:t>
            </a:r>
            <a:r>
              <a:rPr lang="ko-KR" altLang="en-US" sz="1000" b="1">
                <a:solidFill>
                  <a:schemeClr val="lt1"/>
                </a:solidFill>
                <a:latin typeface="Arial"/>
                <a:cs typeface="Arial"/>
              </a:rPr>
              <a:t>사</a:t>
            </a:r>
            <a:endParaRPr lang="ko-KR" altLang="en-US" sz="10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317" name=""/>
          <p:cNvSpPr txBox="1"/>
          <p:nvPr/>
        </p:nvSpPr>
        <p:spPr>
          <a:xfrm>
            <a:off x="3543492" y="2308316"/>
            <a:ext cx="368466" cy="261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rgbClr val="0d0d0d"/>
                </a:solidFill>
                <a:latin typeface="Arial"/>
                <a:cs typeface="Arial"/>
              </a:rPr>
              <a:t>90</a:t>
            </a:r>
            <a:endParaRPr lang="en-US" altLang="ko-KR" sz="1100" b="1">
              <a:solidFill>
                <a:srgbClr val="0d0d0d"/>
              </a:solidFill>
              <a:latin typeface="Arial"/>
              <a:cs typeface="Arial"/>
            </a:endParaRPr>
          </a:p>
        </p:txBody>
      </p:sp>
      <p:sp>
        <p:nvSpPr>
          <p:cNvPr id="318" name=""/>
          <p:cNvSpPr txBox="1"/>
          <p:nvPr/>
        </p:nvSpPr>
        <p:spPr>
          <a:xfrm>
            <a:off x="4079792" y="3110321"/>
            <a:ext cx="368465" cy="25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rgbClr val="0d0d0d"/>
                </a:solidFill>
                <a:latin typeface="Arial"/>
                <a:cs typeface="Arial"/>
              </a:rPr>
              <a:t>40</a:t>
            </a:r>
            <a:endParaRPr lang="en-US" altLang="ko-KR" sz="1100" b="1">
              <a:solidFill>
                <a:srgbClr val="0d0d0d"/>
              </a:solidFill>
              <a:latin typeface="Arial"/>
              <a:cs typeface="Arial"/>
            </a:endParaRPr>
          </a:p>
        </p:txBody>
      </p:sp>
      <p:sp>
        <p:nvSpPr>
          <p:cNvPr id="319" name=""/>
          <p:cNvSpPr txBox="1"/>
          <p:nvPr/>
        </p:nvSpPr>
        <p:spPr>
          <a:xfrm>
            <a:off x="4660741" y="3328579"/>
            <a:ext cx="368465" cy="260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rgbClr val="0d0d0d"/>
                </a:solidFill>
                <a:latin typeface="Arial"/>
                <a:cs typeface="Arial"/>
              </a:rPr>
              <a:t>30</a:t>
            </a:r>
            <a:endParaRPr lang="en-US" altLang="ko-KR" sz="1100" b="1">
              <a:solidFill>
                <a:srgbClr val="0d0d0d"/>
              </a:solidFill>
              <a:latin typeface="Arial"/>
              <a:cs typeface="Arial"/>
            </a:endParaRPr>
          </a:p>
        </p:txBody>
      </p:sp>
      <p:sp>
        <p:nvSpPr>
          <p:cNvPr id="320" name=""/>
          <p:cNvSpPr txBox="1"/>
          <p:nvPr/>
        </p:nvSpPr>
        <p:spPr>
          <a:xfrm>
            <a:off x="5200979" y="3445560"/>
            <a:ext cx="353675" cy="262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100" b="1">
                <a:solidFill>
                  <a:srgbClr val="0d0d0d"/>
                </a:solidFill>
                <a:latin typeface="Arial"/>
                <a:cs typeface="Arial"/>
              </a:rPr>
              <a:t>28</a:t>
            </a:r>
            <a:endParaRPr lang="en-US" altLang="ko-KR" sz="1100" b="1">
              <a:solidFill>
                <a:srgbClr val="0d0d0d"/>
              </a:solidFill>
              <a:latin typeface="Arial"/>
              <a:cs typeface="Arial"/>
            </a:endParaRPr>
          </a:p>
        </p:txBody>
      </p:sp>
      <p:sp>
        <p:nvSpPr>
          <p:cNvPr id="321" name=""/>
          <p:cNvSpPr txBox="1"/>
          <p:nvPr/>
        </p:nvSpPr>
        <p:spPr>
          <a:xfrm>
            <a:off x="6254063" y="1824839"/>
            <a:ext cx="2496960" cy="287806"/>
          </a:xfrm>
          <a:prstGeom prst="rect">
            <a:avLst/>
          </a:prstGeom>
          <a:solidFill>
            <a:srgbClr val="595959"/>
          </a:solidFill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데이터 생성 속도</a:t>
            </a:r>
            <a:endParaRPr lang="ko-KR" altLang="en-US" sz="1300" b="1">
              <a:solidFill>
                <a:schemeClr val="lt1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322" name=""/>
          <p:cNvSpPr txBox="1"/>
          <p:nvPr/>
        </p:nvSpPr>
        <p:spPr>
          <a:xfrm>
            <a:off x="3375248" y="4361563"/>
            <a:ext cx="1746902" cy="237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>
                <a:latin typeface="한컴 고딕"/>
                <a:ea typeface="한컴 고딕"/>
              </a:rPr>
              <a:t>【워드클라우드 시각화 예】</a:t>
            </a:r>
            <a:endParaRPr lang="ko-KR" altLang="en-US" sz="1000">
              <a:latin typeface="한컴 고딕"/>
              <a:ea typeface="한컴 고딕"/>
            </a:endParaRPr>
          </a:p>
        </p:txBody>
      </p:sp>
      <p:sp>
        <p:nvSpPr>
          <p:cNvPr id="323" name=""/>
          <p:cNvSpPr txBox="1"/>
          <p:nvPr/>
        </p:nvSpPr>
        <p:spPr>
          <a:xfrm>
            <a:off x="350980" y="1824808"/>
            <a:ext cx="2499524" cy="287837"/>
          </a:xfrm>
          <a:custGeom>
            <a:avLst/>
            <a:gdLst>
              <a:gd name="connsiteX0" fmla="*/ 123682 w 2499524"/>
              <a:gd name="connsiteY0" fmla="*/ 15103 h 287836"/>
              <a:gd name="connsiteX1" fmla="*/ 2499524 w 2499524"/>
              <a:gd name="connsiteY1" fmla="*/ 30 h 287836"/>
              <a:gd name="connsiteX2" fmla="*/ 2499524 w 2499524"/>
              <a:gd name="connsiteY2" fmla="*/ 287836 h 287836"/>
              <a:gd name="connsiteX3" fmla="*/ 2563 w 2499524"/>
              <a:gd name="connsiteY3" fmla="*/ 287836 h 287836"/>
              <a:gd name="connsiteX4" fmla="*/ 123682 w 2499524"/>
              <a:gd name="connsiteY4" fmla="*/ 15103 h 28783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9524" h="287836">
                <a:moveTo>
                  <a:pt x="123682" y="15103"/>
                </a:moveTo>
                <a:lnTo>
                  <a:pt x="2499524" y="30"/>
                </a:lnTo>
                <a:lnTo>
                  <a:pt x="2499524" y="287836"/>
                </a:lnTo>
                <a:lnTo>
                  <a:pt x="2563" y="287836"/>
                </a:lnTo>
                <a:lnTo>
                  <a:pt x="123682" y="15103"/>
                </a:lnTo>
                <a:close/>
              </a:path>
            </a:pathLst>
          </a:custGeom>
          <a:solidFill>
            <a:srgbClr val="595959"/>
          </a:solidFill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buClr>
                <a:schemeClr val="lt1"/>
              </a:buClr>
              <a:buNone/>
              <a:defRPr/>
            </a:pPr>
            <a:r>
              <a:rPr lang="ko-KR" altLang="en-US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영상관련 </a:t>
            </a:r>
            <a:r>
              <a:rPr lang="en-US" altLang="ko-KR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SNS</a:t>
            </a:r>
            <a:r>
              <a:rPr lang="ko-KR" altLang="en-US" sz="1300" b="1">
                <a:solidFill>
                  <a:schemeClr val="lt1"/>
                </a:solidFill>
                <a:effectLst/>
                <a:latin typeface="한컴 고딕"/>
                <a:ea typeface="한컴 고딕"/>
              </a:rPr>
              <a:t> 사용자 </a:t>
            </a:r>
            <a:endParaRPr lang="ko-KR" altLang="en-US" sz="1300" b="1">
              <a:solidFill>
                <a:schemeClr val="lt1"/>
              </a:solidFill>
              <a:effectLst/>
              <a:latin typeface="한컴 고딕"/>
              <a:ea typeface="한컴 고딕"/>
            </a:endParaRPr>
          </a:p>
        </p:txBody>
      </p:sp>
      <p:sp>
        <p:nvSpPr>
          <p:cNvPr id="324" name=""/>
          <p:cNvSpPr/>
          <p:nvPr/>
        </p:nvSpPr>
        <p:spPr>
          <a:xfrm>
            <a:off x="6235852" y="2312193"/>
            <a:ext cx="2515172" cy="1573385"/>
          </a:xfrm>
          <a:custGeom>
            <a:avLst/>
            <a:gdLst>
              <a:gd name="connsiteX0" fmla="*/ 663 w 2555128"/>
              <a:gd name="connsiteY0" fmla="*/ 1117396 h 1573385"/>
              <a:gd name="connsiteX1" fmla="*/ 663 w 2555128"/>
              <a:gd name="connsiteY1" fmla="*/ 1117396 h 1573385"/>
              <a:gd name="connsiteX2" fmla="*/ 253540 w 2555128"/>
              <a:gd name="connsiteY2" fmla="*/ 1151113 h 1573385"/>
              <a:gd name="connsiteX3" fmla="*/ 894158 w 2555128"/>
              <a:gd name="connsiteY3" fmla="*/ 948812 h 1573385"/>
              <a:gd name="connsiteX4" fmla="*/ 1568495 w 2555128"/>
              <a:gd name="connsiteY4" fmla="*/ 788657 h 1573385"/>
              <a:gd name="connsiteX5" fmla="*/ 2141680 w 2555128"/>
              <a:gd name="connsiteY5" fmla="*/ 358768 h 1573385"/>
              <a:gd name="connsiteX6" fmla="*/ 2554711 w 2555128"/>
              <a:gd name="connsiteY6" fmla="*/ 4741 h 1573385"/>
              <a:gd name="connsiteX7" fmla="*/ 2554711 w 2555128"/>
              <a:gd name="connsiteY7" fmla="*/ -3687 h 1573385"/>
              <a:gd name="connsiteX8" fmla="*/ 2554711 w 2555128"/>
              <a:gd name="connsiteY8" fmla="*/ 1573385 h 1573385"/>
              <a:gd name="connsiteX9" fmla="*/ 0 w 2555128"/>
              <a:gd name="connsiteY9" fmla="*/ 1573384 h 1573385"/>
              <a:gd name="connsiteX10" fmla="*/ 663 w 2555128"/>
              <a:gd name="connsiteY10" fmla="*/ 1117396 h 157338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55128" h="1573385">
                <a:moveTo>
                  <a:pt x="663" y="1117396"/>
                </a:moveTo>
                <a:quadBezTo>
                  <a:pt x="662" y="1117396"/>
                  <a:pt x="663" y="1117396"/>
                </a:quadBezTo>
                <a:lnTo>
                  <a:pt x="253540" y="1151113"/>
                </a:lnTo>
                <a:lnTo>
                  <a:pt x="894158" y="948812"/>
                </a:lnTo>
                <a:lnTo>
                  <a:pt x="1568495" y="788657"/>
                </a:lnTo>
                <a:lnTo>
                  <a:pt x="2141680" y="358768"/>
                </a:lnTo>
                <a:lnTo>
                  <a:pt x="2554711" y="4741"/>
                </a:lnTo>
                <a:cubicBezTo>
                  <a:pt x="2554711" y="4179"/>
                  <a:pt x="2554711" y="-3125"/>
                  <a:pt x="2554711" y="-3687"/>
                </a:cubicBezTo>
                <a:lnTo>
                  <a:pt x="2554711" y="1573385"/>
                </a:lnTo>
                <a:lnTo>
                  <a:pt x="0" y="1573384"/>
                </a:lnTo>
                <a:lnTo>
                  <a:pt x="663" y="1117396"/>
                </a:lnTo>
                <a:close/>
              </a:path>
            </a:pathLst>
          </a:custGeom>
          <a:solidFill>
            <a:srgbClr val="c36416"/>
          </a:solidFill>
          <a:ln w="9525">
            <a:noFill/>
            <a:prstDash val="dash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25" name=""/>
          <p:cNvSpPr/>
          <p:nvPr/>
        </p:nvSpPr>
        <p:spPr>
          <a:xfrm>
            <a:off x="6531341" y="2681859"/>
            <a:ext cx="2137879" cy="970377"/>
          </a:xfrm>
          <a:custGeom>
            <a:avLst/>
            <a:gdLst>
              <a:gd name="connsiteX0" fmla="*/ -3343 w 2137881"/>
              <a:gd name="connsiteY0" fmla="*/ 970594 h 970378"/>
              <a:gd name="connsiteX1" fmla="*/ 636221 w 2137881"/>
              <a:gd name="connsiteY1" fmla="*/ 770953 h 970378"/>
              <a:gd name="connsiteX2" fmla="*/ 1350597 w 2137881"/>
              <a:gd name="connsiteY2" fmla="*/ 592359 h 970378"/>
              <a:gd name="connsiteX3" fmla="*/ 2139781 w 2137881"/>
              <a:gd name="connsiteY3" fmla="*/ -955 h 970378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7881" h="970378">
                <a:moveTo>
                  <a:pt x="-3343" y="970594"/>
                </a:moveTo>
                <a:lnTo>
                  <a:pt x="636221" y="770953"/>
                </a:lnTo>
                <a:lnTo>
                  <a:pt x="1350597" y="592359"/>
                </a:lnTo>
                <a:lnTo>
                  <a:pt x="2139781" y="-955"/>
                </a:lnTo>
              </a:path>
            </a:pathLst>
          </a:custGeom>
          <a:noFill/>
          <a:ln w="57150">
            <a:solidFill>
              <a:srgbClr val="ecbb2d"/>
            </a:solidFill>
            <a:prstDash val="solid"/>
            <a:headEnd w="med" len="med"/>
            <a:tailEnd type="triangle" w="med" len="me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grpSp>
        <p:nvGrpSpPr>
          <p:cNvPr id="326" name=""/>
          <p:cNvGrpSpPr/>
          <p:nvPr/>
        </p:nvGrpSpPr>
        <p:grpSpPr>
          <a:xfrm rot="0">
            <a:off x="6393379" y="3650430"/>
            <a:ext cx="2224881" cy="262440"/>
            <a:chOff x="2631587" y="3650430"/>
            <a:chExt cx="2224881" cy="262440"/>
          </a:xfrm>
        </p:grpSpPr>
        <p:sp>
          <p:nvSpPr>
            <p:cNvPr id="327" name=""/>
            <p:cNvSpPr txBox="1"/>
            <p:nvPr/>
          </p:nvSpPr>
          <p:spPr>
            <a:xfrm>
              <a:off x="2631587" y="3650430"/>
              <a:ext cx="467356" cy="262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100" b="1">
                  <a:solidFill>
                    <a:schemeClr val="lt1"/>
                  </a:solidFill>
                  <a:latin typeface="Arial"/>
                  <a:cs typeface="Arial"/>
                </a:rPr>
                <a:t>‘15</a:t>
              </a:r>
              <a:endParaRPr lang="en-US" altLang="ko-KR" sz="1100" b="1">
                <a:solidFill>
                  <a:schemeClr val="lt1"/>
                </a:solidFill>
                <a:latin typeface="Arial"/>
                <a:cs typeface="Arial"/>
              </a:endParaRPr>
            </a:p>
          </p:txBody>
        </p:sp>
        <p:sp>
          <p:nvSpPr>
            <p:cNvPr id="328" name=""/>
            <p:cNvSpPr txBox="1"/>
            <p:nvPr/>
          </p:nvSpPr>
          <p:spPr>
            <a:xfrm>
              <a:off x="3223175" y="3650430"/>
              <a:ext cx="467356" cy="262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100" b="1">
                  <a:solidFill>
                    <a:schemeClr val="lt1"/>
                  </a:solidFill>
                  <a:latin typeface="Arial"/>
                  <a:cs typeface="Arial"/>
                </a:rPr>
                <a:t>‘16</a:t>
              </a:r>
              <a:endParaRPr lang="en-US" altLang="ko-KR" sz="1100" b="1">
                <a:solidFill>
                  <a:schemeClr val="lt1"/>
                </a:solidFill>
                <a:latin typeface="Arial"/>
                <a:cs typeface="Arial"/>
              </a:endParaRPr>
            </a:p>
          </p:txBody>
        </p:sp>
        <p:sp>
          <p:nvSpPr>
            <p:cNvPr id="329" name=""/>
            <p:cNvSpPr txBox="1"/>
            <p:nvPr/>
          </p:nvSpPr>
          <p:spPr>
            <a:xfrm>
              <a:off x="3847965" y="3650430"/>
              <a:ext cx="467356" cy="262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100" b="1">
                  <a:solidFill>
                    <a:schemeClr val="lt1"/>
                  </a:solidFill>
                  <a:latin typeface="Arial"/>
                  <a:cs typeface="Arial"/>
                </a:rPr>
                <a:t>‘17</a:t>
              </a:r>
              <a:endParaRPr lang="en-US" altLang="ko-KR" sz="1100" b="1">
                <a:solidFill>
                  <a:schemeClr val="lt1"/>
                </a:solidFill>
                <a:latin typeface="Arial"/>
                <a:cs typeface="Arial"/>
              </a:endParaRPr>
            </a:p>
          </p:txBody>
        </p:sp>
        <p:sp>
          <p:nvSpPr>
            <p:cNvPr id="330" name=""/>
            <p:cNvSpPr txBox="1"/>
            <p:nvPr/>
          </p:nvSpPr>
          <p:spPr>
            <a:xfrm>
              <a:off x="4389112" y="3650430"/>
              <a:ext cx="467356" cy="262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1100" b="1">
                  <a:solidFill>
                    <a:schemeClr val="lt1"/>
                  </a:solidFill>
                  <a:latin typeface="Arial"/>
                  <a:cs typeface="Arial"/>
                </a:rPr>
                <a:t>‘19</a:t>
              </a:r>
              <a:endParaRPr lang="en-US" altLang="ko-KR" sz="1100" b="1">
                <a:solidFill>
                  <a:schemeClr val="lt1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31" name=""/>
          <p:cNvSpPr/>
          <p:nvPr/>
        </p:nvSpPr>
        <p:spPr>
          <a:xfrm>
            <a:off x="6505350" y="3404779"/>
            <a:ext cx="111686" cy="108013"/>
          </a:xfrm>
          <a:prstGeom prst="ellipse">
            <a:avLst/>
          </a:prstGeom>
          <a:solidFill>
            <a:schemeClr val="lt1"/>
          </a:solidFill>
          <a:ln w="19050">
            <a:solidFill>
              <a:srgbClr val="ff6600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32" name=""/>
          <p:cNvSpPr/>
          <p:nvPr/>
        </p:nvSpPr>
        <p:spPr>
          <a:xfrm>
            <a:off x="7077947" y="3214279"/>
            <a:ext cx="111686" cy="108013"/>
          </a:xfrm>
          <a:prstGeom prst="ellipse">
            <a:avLst/>
          </a:prstGeom>
          <a:solidFill>
            <a:schemeClr val="lt1"/>
          </a:solidFill>
          <a:ln w="19050">
            <a:solidFill>
              <a:srgbClr val="ff6600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33" name=""/>
          <p:cNvSpPr/>
          <p:nvPr/>
        </p:nvSpPr>
        <p:spPr>
          <a:xfrm>
            <a:off x="7735633" y="3049490"/>
            <a:ext cx="111686" cy="108013"/>
          </a:xfrm>
          <a:prstGeom prst="ellipse">
            <a:avLst/>
          </a:prstGeom>
          <a:solidFill>
            <a:schemeClr val="lt1"/>
          </a:solidFill>
          <a:ln w="19050">
            <a:solidFill>
              <a:srgbClr val="ff6600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  <p:sp>
        <p:nvSpPr>
          <p:cNvPr id="334" name=""/>
          <p:cNvSpPr/>
          <p:nvPr/>
        </p:nvSpPr>
        <p:spPr>
          <a:xfrm>
            <a:off x="8358821" y="2573873"/>
            <a:ext cx="111686" cy="108013"/>
          </a:xfrm>
          <a:prstGeom prst="ellipse">
            <a:avLst/>
          </a:prstGeom>
          <a:solidFill>
            <a:schemeClr val="lt1"/>
          </a:solidFill>
          <a:ln w="19050">
            <a:solidFill>
              <a:srgbClr val="ff6600"/>
            </a:solidFill>
            <a:prstDash val="solid"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spcBef>
                <a:spcPts val="0"/>
              </a:spcBef>
              <a:defRPr/>
            </a:pPr>
            <a:endParaRPr lang="ko-KR" altLang="en-US" sz="1700" b="1">
              <a:solidFill>
                <a:schemeClr val="lt1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"/>
          <p:cNvSpPr txBox="1"/>
          <p:nvPr/>
        </p:nvSpPr>
        <p:spPr>
          <a:xfrm>
            <a:off x="229414" y="910590"/>
            <a:ext cx="1319350" cy="516255"/>
          </a:xfrm>
          <a:prstGeom prst="rect">
            <a:avLst/>
          </a:prstGeom>
        </p:spPr>
        <p:txBody>
          <a:bodyPr wrap="non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sz="2800" b="0" i="0" u="none" strike="noStrike" kern="1200" cap="none" spc="0" normalizeH="0" baseline="0" mc:Ignorable="hp" hp:hslEmbossed="0">
                <a:ln w="19050" cap="flat" cmpd="sng" algn="ctr">
                  <a:solidFill>
                    <a:srgbClr val="ff843a"/>
                  </a:solidFill>
                  <a:prstDash val="solid"/>
                  <a:round/>
                  <a:headEnd w="med" len="med"/>
                  <a:tailEnd w="med" len="med"/>
                </a:ln>
                <a:solidFill>
                  <a:srgbClr val="ffffff"/>
                </a:solidFill>
                <a:effectLst>
                  <a:outerShdw blurRad="38100" dist="25400" dir="5400000" rotWithShape="0">
                    <a:srgbClr val="000000">
                      <a:alpha val="75000"/>
                    </a:srgbClr>
                  </a:outerShdw>
                </a:effectLst>
                <a:latin typeface="Arial Black"/>
                <a:cs typeface="Arial"/>
              </a:rPr>
              <a:t>Cloud</a:t>
            </a:r>
            <a:endParaRPr xmlns:mc="http://schemas.openxmlformats.org/markup-compatibility/2006" xmlns:hp="http://schemas.haansoft.com/office/presentation/8.0" kumimoji="0" lang="en-US" altLang="ko-KR" sz="2800" b="0" i="0" u="none" strike="noStrike" kern="1200" cap="none" spc="0" normalizeH="0" baseline="0" mc:Ignorable="hp" hp:hslEmbossed="0">
              <a:ln w="19050" cap="flat" cmpd="sng" algn="ctr">
                <a:solidFill>
                  <a:srgbClr val="ff843a"/>
                </a:solidFill>
                <a:prstDash val="solid"/>
                <a:round/>
                <a:headEnd w="med" len="med"/>
                <a:tailEnd w="med" len="med"/>
              </a:ln>
              <a:solidFill>
                <a:srgbClr val="ffffff"/>
              </a:solidFill>
              <a:effectLst>
                <a:outerShdw blurRad="38100" dist="25400" dir="5400000" rotWithShape="0">
                  <a:srgbClr val="000000">
                    <a:alpha val="75000"/>
                  </a:srgbClr>
                </a:outerShdw>
              </a:effectLst>
              <a:latin typeface="Arial Black"/>
              <a:cs typeface="Arial"/>
            </a:endParaRPr>
          </a:p>
        </p:txBody>
      </p:sp>
      <p:sp>
        <p:nvSpPr>
          <p:cNvPr id="41" name=""/>
          <p:cNvSpPr/>
          <p:nvPr/>
        </p:nvSpPr>
        <p:spPr>
          <a:xfrm>
            <a:off x="1681847" y="910590"/>
            <a:ext cx="7023735" cy="4876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p>
            <a:pPr marL="0" indent="0" algn="l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xmlns:mc="http://schemas.openxmlformats.org/markup-compatibility/2006" xmlns:hp="http://schemas.haansoft.com/office/presentation/8.0" kumimoji="0" sz="13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무데이터를 인터넷과 연결된 중앙컴퓨터에 저장해서 인터넷에 접속하기만 하면 언제 어디서든 데이터를 이용할 수 있</a:t>
            </a:r>
            <a:r>
              <a:rPr xmlns:mc="http://schemas.openxmlformats.org/markup-compatibility/2006" xmlns:hp="http://schemas.haansoft.com/office/presentation/8.0" kumimoji="0" lang="ko-KR" altLang="en-US" sz="13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음</a:t>
            </a:r>
            <a:r>
              <a:rPr xmlns:mc="http://schemas.openxmlformats.org/markup-compatibility/2006" xmlns:hp="http://schemas.haansoft.com/office/presentation/8.0" kumimoji="0" lang="en-US" altLang="ko-KR" sz="1300" b="0" i="0" u="none" strike="noStrike" kern="1200" cap="none" spc="0" normalizeH="0" baseline="0" mc:Ignorable="hp" hp:hslEmbossed="0">
                <a:solidFill>
                  <a:srgbClr val="000000"/>
                </a:solidFill>
                <a:latin typeface="한컴 고딕"/>
                <a:ea typeface="한컴 고딕"/>
              </a:rPr>
              <a:t>.</a:t>
            </a:r>
            <a:endParaRPr xmlns:mc="http://schemas.openxmlformats.org/markup-compatibility/2006" xmlns:hp="http://schemas.haansoft.com/office/presentation/8.0" kumimoji="0" lang="en-US" altLang="ko-KR" sz="1300" b="0" i="0" u="none" strike="noStrike" kern="1200" cap="none" spc="0" normalizeH="0" baseline="0" mc:Ignorable="hp" hp:hslEmbossed="0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pic>
        <p:nvPicPr>
          <p:cNvPr id="42" name=""/>
          <p:cNvPicPr>
            <a:picLocks noChangeAspect="1"/>
          </p:cNvPicPr>
          <p:nvPr/>
        </p:nvPicPr>
        <p:blipFill rotWithShape="1">
          <a:blip r:embed="rId2">
            <a:duotone>
              <a:srgbClr val="000000">
                <a:alpha val="100000"/>
              </a:srgbClr>
              <a:srgbClr val="a2e9ff">
                <a:alpha val="100000"/>
              </a:srgbClr>
            </a:duotone>
            <a:lum/>
          </a:blip>
          <a:srcRect t="15350" b="38380"/>
          <a:stretch>
            <a:fillRect/>
          </a:stretch>
        </p:blipFill>
        <p:spPr>
          <a:xfrm>
            <a:off x="0" y="2266874"/>
            <a:ext cx="9144006" cy="1652264"/>
          </a:xfrm>
          <a:prstGeom prst="rect">
            <a:avLst/>
          </a:prstGeom>
        </p:spPr>
      </p:pic>
      <p:grpSp>
        <p:nvGrpSpPr>
          <p:cNvPr id="43" name=""/>
          <p:cNvGrpSpPr/>
          <p:nvPr/>
        </p:nvGrpSpPr>
        <p:grpSpPr>
          <a:xfrm rot="0">
            <a:off x="0" y="1794041"/>
            <a:ext cx="9144000" cy="510933"/>
            <a:chOff x="0" y="1498766"/>
            <a:chExt cx="9144000" cy="510933"/>
          </a:xfrm>
        </p:grpSpPr>
        <p:pic>
          <p:nvPicPr>
            <p:cNvPr id="44" name="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0" y="1498766"/>
              <a:ext cx="9144000" cy="448056"/>
            </a:xfrm>
            <a:prstGeom prst="rect">
              <a:avLst/>
            </a:prstGeom>
            <a:solidFill>
              <a:srgbClr val="a0a0a0">
                <a:alpha val="100000"/>
              </a:srgbClr>
            </a:solidFill>
            <a:effectLst/>
            <a:extLst>
              <a:ext uri="49926C4B-DF97-48ae-9DD6-E73424213832">
                <hp:hncExtEffects xmlns:hp="http://schemas.haansoft.com/office/presentation/8.0">
                  <hd:hncFillOverlay xmlns:hd="http://schemas.haansoft.com/office/drawingml/8.0" r:id="rId4"/>
                </hp:hncExtEffects>
              </a:ext>
            </a:extLst>
          </p:spPr>
        </p:pic>
        <p:sp>
          <p:nvSpPr>
            <p:cNvPr id="45" name=""/>
            <p:cNvSpPr/>
            <p:nvPr/>
          </p:nvSpPr>
          <p:spPr>
            <a:xfrm>
              <a:off x="2211623" y="1512089"/>
              <a:ext cx="4762500" cy="497610"/>
            </a:xfrm>
            <a:prstGeom prst="homePlate">
              <a:avLst>
                <a:gd name="adj" fmla="val 0"/>
              </a:avLst>
            </a:prstGeom>
            <a:noFill/>
            <a:ln w="19050" cap="flat" cmpd="sng" algn="ctr">
              <a:noFill/>
              <a:prstDash val="solid"/>
            </a:ln>
            <a:effectLst/>
          </p:spPr>
          <p:txBody>
            <a:bodyPr vert="horz" wrap="square" lIns="0" tIns="0" rIns="0" bIns="0" anchor="ctr"/>
            <a:p>
              <a:pPr marL="258535" indent="0" algn="l" defTabSz="914400" rtl="0" eaLnBrk="1" latinLnBrk="1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c000"/>
                </a:buClr>
                <a:buNone/>
                <a:defRPr/>
              </a:pPr>
              <a:r>
                <a:rPr xmlns:mc="http://schemas.openxmlformats.org/markup-compatibility/2006" xmlns:hp="http://schemas.haansoft.com/office/presentation/8.0" kumimoji="0" lang="en-US" altLang="ko-KR" sz="1500" b="0" i="0" u="none" strike="noStrike" kern="1200" cap="none" spc="0" normalizeH="0" baseline="0" mc:Ignorable="hp" hp:hslEmbossed="0">
                  <a:solidFill>
                    <a:srgbClr val="271e18"/>
                  </a:solidFill>
                  <a:latin typeface="한컴 솔잎 B"/>
                  <a:ea typeface="한컴 솔잎 B"/>
                  <a:cs typeface="Arial"/>
                </a:rPr>
                <a:t>https://space.malangmalang.com/</a:t>
              </a:r>
              <a:endParaRPr xmlns:mc="http://schemas.openxmlformats.org/markup-compatibility/2006" xmlns:hp="http://schemas.haansoft.com/office/presentation/8.0" kumimoji="0" lang="en-US" altLang="ko-KR" sz="1500" b="0" i="0" u="none" strike="noStrike" kern="1200" cap="none" spc="0" normalizeH="0" baseline="0" mc:Ignorable="hp" hp:hslEmbossed="0">
                <a:solidFill>
                  <a:srgbClr val="271e18"/>
                </a:solidFill>
                <a:latin typeface="한컴 솔잎 B"/>
                <a:ea typeface="한컴 솔잎 B"/>
                <a:cs typeface="Arial"/>
              </a:endParaRPr>
            </a:p>
          </p:txBody>
        </p:sp>
      </p:grpSp>
      <p:pic>
        <p:nvPicPr>
          <p:cNvPr id="46" name=""/>
          <p:cNvPicPr>
            <a:picLocks noChangeAspect="1"/>
          </p:cNvPicPr>
          <p:nvPr/>
        </p:nvPicPr>
        <p:blipFill rotWithShape="1">
          <a:blip r:embed="rId5">
            <a:duotone>
              <a:srgbClr val="000000">
                <a:alpha val="100000"/>
              </a:srgbClr>
              <a:srgbClr val="ff817d">
                <a:alpha val="100000"/>
              </a:srgbClr>
            </a:duotone>
            <a:lum/>
          </a:blip>
          <a:srcRect t="16000" b="40000"/>
          <a:stretch>
            <a:fillRect/>
          </a:stretch>
        </p:blipFill>
        <p:spPr>
          <a:xfrm>
            <a:off x="0" y="3928664"/>
            <a:ext cx="9144000" cy="1514770"/>
          </a:xfrm>
          <a:prstGeom prst="rect">
            <a:avLst/>
          </a:prstGeom>
        </p:spPr>
      </p:pic>
      <p:sp>
        <p:nvSpPr>
          <p:cNvPr id="47" name=""/>
          <p:cNvSpPr/>
          <p:nvPr/>
        </p:nvSpPr>
        <p:spPr>
          <a:xfrm>
            <a:off x="8353853" y="1917129"/>
            <a:ext cx="257792" cy="257776"/>
          </a:xfrm>
          <a:prstGeom prst="ellipse">
            <a:avLst/>
          </a:prstGeom>
          <a:solidFill>
            <a:srgbClr val="6895a3">
              <a:alpha val="100000"/>
            </a:srgbClr>
          </a:solidFill>
          <a:ln w="38100" cap="flat" cmpd="sng" algn="ctr">
            <a:noFill/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700" b="1" i="0" u="none" strike="noStrike" kern="1200" cap="none" spc="0" normalizeH="0" baseline="0" mc:Ignorable="hp" hp:hslEmbossed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48" name=""/>
          <p:cNvSpPr/>
          <p:nvPr/>
        </p:nvSpPr>
        <p:spPr>
          <a:xfrm>
            <a:off x="8705582" y="1917129"/>
            <a:ext cx="257776" cy="257776"/>
          </a:xfrm>
          <a:prstGeom prst="ellipse">
            <a:avLst/>
          </a:prstGeom>
          <a:solidFill>
            <a:srgbClr val="80413f">
              <a:alpha val="100000"/>
            </a:srgbClr>
          </a:solidFill>
          <a:ln w="38100" cap="flat" cmpd="sng" algn="ctr">
            <a:noFill/>
            <a:prstDash val="solid"/>
          </a:ln>
        </p:spPr>
        <p:txBody>
          <a:bodyPr vert="horz" wrap="square" lIns="91440" tIns="45720" rIns="91440" bIns="45720" anchor="ctr"/>
          <a:p>
            <a:pPr marL="0" indent="0" algn="ctr" defTabSz="914400" rtl="0" eaLnBrk="1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xmlns:mc="http://schemas.openxmlformats.org/markup-compatibility/2006" xmlns:hp="http://schemas.haansoft.com/office/presentation/8.0" kumimoji="0" lang="ko-KR" altLang="en-US" sz="1700" b="1" i="0" u="none" strike="noStrike" kern="1200" cap="none" spc="0" normalizeH="0" baseline="0" mc:Ignorable="hp" hp:hslEmbossed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49" name=""/>
          <p:cNvPicPr>
            <a:picLocks noChangeAspect="1"/>
          </p:cNvPicPr>
          <p:nvPr/>
        </p:nvPicPr>
        <p:blipFill rotWithShape="1">
          <a:blip r:embed="rId7">
            <a:lum bright="-8000" contrast="-4000"/>
            <a:extLst>
              <a:ext uri="783A4284-B454-46f5-B8C8-42B5039CE256">
                <hp:hncPhoto xmlns:hp="http://schemas.haansoft.com/office/presentation/8.0">
                  <hd:imgLayer xmlns:hd="http://schemas.haansoft.com/office/drawingml/8.0" r:embed="rId6">
                    <hd:imgEffect xmlns:hd="http://schemas.haansoft.com/office/drawingml/8.0">
                      <hd:artEffectColorTemperature colorTemp="11500"/>
                    </hd:imgEffect>
                  </hd:imgLayer>
                </hp:hncPhoto>
              </a:ext>
            </a:extLst>
          </a:blip>
          <a:srcRect l="23440" t="23020" r="18230" b="10"/>
          <a:stretch>
            <a:fillRect/>
          </a:stretch>
        </p:blipFill>
        <p:spPr>
          <a:xfrm flipH="1">
            <a:off x="7657037" y="2728986"/>
            <a:ext cx="1486962" cy="1221434"/>
          </a:xfrm>
          <a:custGeom>
            <a:avLst/>
            <a:gd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5334131" h="4382189">
                <a:moveTo>
                  <a:pt x="3405271" y="4239291"/>
                </a:moveTo>
                <a:cubicBezTo>
                  <a:pt x="3405271" y="4236115"/>
                  <a:pt x="3406858" y="4196422"/>
                  <a:pt x="3405271" y="4191659"/>
                </a:cubicBezTo>
                <a:cubicBezTo>
                  <a:pt x="3403683" y="4186895"/>
                  <a:pt x="3378282" y="4172605"/>
                  <a:pt x="3381458" y="4167842"/>
                </a:cubicBezTo>
                <a:cubicBezTo>
                  <a:pt x="3384633" y="4163078"/>
                  <a:pt x="3384633" y="4124972"/>
                  <a:pt x="3452897" y="4120210"/>
                </a:cubicBezTo>
                <a:cubicBezTo>
                  <a:pt x="3521161" y="4115447"/>
                  <a:pt x="4340331" y="4097980"/>
                  <a:pt x="4405421" y="4096394"/>
                </a:cubicBezTo>
                <a:cubicBezTo>
                  <a:pt x="4470509" y="4094806"/>
                  <a:pt x="4426058" y="4097980"/>
                  <a:pt x="4429234" y="4096394"/>
                </a:cubicBezTo>
                <a:cubicBezTo>
                  <a:pt x="4432409" y="4094806"/>
                  <a:pt x="4441934" y="4074164"/>
                  <a:pt x="4453047" y="4072577"/>
                </a:cubicBezTo>
                <a:cubicBezTo>
                  <a:pt x="4464159" y="4070989"/>
                  <a:pt x="4584812" y="4074164"/>
                  <a:pt x="4595926" y="4072577"/>
                </a:cubicBezTo>
                <a:cubicBezTo>
                  <a:pt x="4607038" y="4070989"/>
                  <a:pt x="4610213" y="4050349"/>
                  <a:pt x="4619739" y="4048760"/>
                </a:cubicBezTo>
                <a:cubicBezTo>
                  <a:pt x="4629263" y="4047173"/>
                  <a:pt x="4729277" y="4050349"/>
                  <a:pt x="4738804" y="4048760"/>
                </a:cubicBezTo>
                <a:cubicBezTo>
                  <a:pt x="4748329" y="4047173"/>
                  <a:pt x="4759442" y="4026532"/>
                  <a:pt x="4762618" y="4024944"/>
                </a:cubicBezTo>
                <a:cubicBezTo>
                  <a:pt x="4765793" y="4023356"/>
                  <a:pt x="4783254" y="4026532"/>
                  <a:pt x="4786430" y="4024944"/>
                </a:cubicBezTo>
                <a:cubicBezTo>
                  <a:pt x="4789605" y="4023356"/>
                  <a:pt x="4807067" y="4004303"/>
                  <a:pt x="4810243" y="4001129"/>
                </a:cubicBezTo>
                <a:cubicBezTo>
                  <a:pt x="4813418" y="3997952"/>
                  <a:pt x="4830881" y="3980487"/>
                  <a:pt x="4834056" y="3977312"/>
                </a:cubicBezTo>
                <a:cubicBezTo>
                  <a:pt x="4837231" y="3974137"/>
                  <a:pt x="4854694" y="3955084"/>
                  <a:pt x="4857869" y="3953495"/>
                </a:cubicBezTo>
                <a:cubicBezTo>
                  <a:pt x="4861044" y="3951908"/>
                  <a:pt x="4878507" y="3955084"/>
                  <a:pt x="4881683" y="3953495"/>
                </a:cubicBezTo>
                <a:cubicBezTo>
                  <a:pt x="4884857" y="3951908"/>
                  <a:pt x="4902320" y="3932855"/>
                  <a:pt x="4905496" y="3929680"/>
                </a:cubicBezTo>
                <a:cubicBezTo>
                  <a:pt x="4908670" y="3926503"/>
                  <a:pt x="4927721" y="3910627"/>
                  <a:pt x="4929309" y="3905864"/>
                </a:cubicBezTo>
                <a:cubicBezTo>
                  <a:pt x="4930895" y="3901100"/>
                  <a:pt x="4927721" y="3862993"/>
                  <a:pt x="4929309" y="3858230"/>
                </a:cubicBezTo>
                <a:cubicBezTo>
                  <a:pt x="4930895" y="3853468"/>
                  <a:pt x="4949946" y="3839177"/>
                  <a:pt x="4953122" y="3834415"/>
                </a:cubicBezTo>
                <a:cubicBezTo>
                  <a:pt x="4956298" y="3829652"/>
                  <a:pt x="4975347" y="3796308"/>
                  <a:pt x="4976935" y="3786782"/>
                </a:cubicBezTo>
                <a:cubicBezTo>
                  <a:pt x="4978522" y="3777255"/>
                  <a:pt x="4975347" y="3699456"/>
                  <a:pt x="4976935" y="3691517"/>
                </a:cubicBezTo>
                <a:cubicBezTo>
                  <a:pt x="4978522" y="3683578"/>
                  <a:pt x="4997573" y="3669289"/>
                  <a:pt x="5000748" y="3667700"/>
                </a:cubicBezTo>
                <a:cubicBezTo>
                  <a:pt x="5003922" y="3666113"/>
                  <a:pt x="5019798" y="3669289"/>
                  <a:pt x="5024561" y="3667700"/>
                </a:cubicBezTo>
                <a:cubicBezTo>
                  <a:pt x="5029323" y="3666113"/>
                  <a:pt x="5067425" y="3647060"/>
                  <a:pt x="5072188" y="3643885"/>
                </a:cubicBezTo>
                <a:cubicBezTo>
                  <a:pt x="5076949" y="3640709"/>
                  <a:pt x="5092825" y="3623244"/>
                  <a:pt x="5096001" y="3620068"/>
                </a:cubicBezTo>
                <a:cubicBezTo>
                  <a:pt x="5099175" y="3616891"/>
                  <a:pt x="5115051" y="3599428"/>
                  <a:pt x="5119813" y="3596252"/>
                </a:cubicBezTo>
                <a:cubicBezTo>
                  <a:pt x="5124575" y="3593076"/>
                  <a:pt x="5161090" y="3575611"/>
                  <a:pt x="5167439" y="3572435"/>
                </a:cubicBezTo>
                <a:cubicBezTo>
                  <a:pt x="5173790" y="3569260"/>
                  <a:pt x="5210303" y="3551795"/>
                  <a:pt x="5215066" y="3548620"/>
                </a:cubicBezTo>
                <a:cubicBezTo>
                  <a:pt x="5219828" y="3545444"/>
                  <a:pt x="5235703" y="3526390"/>
                  <a:pt x="5238879" y="3524803"/>
                </a:cubicBezTo>
                <a:cubicBezTo>
                  <a:pt x="5242054" y="3523214"/>
                  <a:pt x="5259516" y="3526390"/>
                  <a:pt x="5262692" y="3524803"/>
                </a:cubicBezTo>
                <a:cubicBezTo>
                  <a:pt x="5265867" y="3523214"/>
                  <a:pt x="5284917" y="3505750"/>
                  <a:pt x="5286505" y="3500987"/>
                </a:cubicBezTo>
                <a:cubicBezTo>
                  <a:pt x="5288093" y="3496224"/>
                  <a:pt x="5284917" y="3458118"/>
                  <a:pt x="5286505" y="3453355"/>
                </a:cubicBezTo>
                <a:cubicBezTo>
                  <a:pt x="5288093" y="3448591"/>
                  <a:pt x="5307143" y="3432714"/>
                  <a:pt x="5310318" y="3429538"/>
                </a:cubicBezTo>
                <a:cubicBezTo>
                  <a:pt x="5313493" y="3426362"/>
                  <a:pt x="5334131" y="3418424"/>
                  <a:pt x="5334131" y="3405722"/>
                </a:cubicBezTo>
                <a:cubicBezTo>
                  <a:pt x="5334131" y="3393020"/>
                  <a:pt x="5313493" y="3251710"/>
                  <a:pt x="5310318" y="3239008"/>
                </a:cubicBezTo>
                <a:cubicBezTo>
                  <a:pt x="5307143" y="3226305"/>
                  <a:pt x="5289680" y="3218368"/>
                  <a:pt x="5286505" y="3215193"/>
                </a:cubicBezTo>
                <a:cubicBezTo>
                  <a:pt x="5283329" y="3212017"/>
                  <a:pt x="5265867" y="3194551"/>
                  <a:pt x="5262692" y="3191376"/>
                </a:cubicBezTo>
                <a:cubicBezTo>
                  <a:pt x="5259516" y="3188200"/>
                  <a:pt x="5242054" y="3170735"/>
                  <a:pt x="5238879" y="3167560"/>
                </a:cubicBezTo>
                <a:cubicBezTo>
                  <a:pt x="5235703" y="3164384"/>
                  <a:pt x="5218241" y="3146919"/>
                  <a:pt x="5215066" y="3143743"/>
                </a:cubicBezTo>
                <a:cubicBezTo>
                  <a:pt x="5211891" y="3140567"/>
                  <a:pt x="5205539" y="3123103"/>
                  <a:pt x="5191253" y="3119927"/>
                </a:cubicBezTo>
                <a:cubicBezTo>
                  <a:pt x="5176965" y="3116752"/>
                  <a:pt x="5015035" y="3099286"/>
                  <a:pt x="5000748" y="3096110"/>
                </a:cubicBezTo>
                <a:cubicBezTo>
                  <a:pt x="4986460" y="3092935"/>
                  <a:pt x="4980109" y="3075471"/>
                  <a:pt x="4976935" y="3072295"/>
                </a:cubicBezTo>
                <a:cubicBezTo>
                  <a:pt x="4973759" y="3069119"/>
                  <a:pt x="4956298" y="3064355"/>
                  <a:pt x="4953122" y="3048478"/>
                </a:cubicBezTo>
                <a:cubicBezTo>
                  <a:pt x="4949946" y="3032601"/>
                  <a:pt x="4932484" y="2850010"/>
                  <a:pt x="4929309" y="2834132"/>
                </a:cubicBezTo>
                <a:cubicBezTo>
                  <a:pt x="4926133" y="2818254"/>
                  <a:pt x="4913433" y="2810316"/>
                  <a:pt x="4905496" y="2810316"/>
                </a:cubicBezTo>
                <a:cubicBezTo>
                  <a:pt x="4897558" y="2810316"/>
                  <a:pt x="4818181" y="2834132"/>
                  <a:pt x="4810243" y="2834132"/>
                </a:cubicBezTo>
                <a:cubicBezTo>
                  <a:pt x="4802305" y="2834132"/>
                  <a:pt x="4788017" y="2813491"/>
                  <a:pt x="4786430" y="2810316"/>
                </a:cubicBezTo>
                <a:cubicBezTo>
                  <a:pt x="4784843" y="2807140"/>
                  <a:pt x="4788017" y="2789675"/>
                  <a:pt x="4786430" y="2786500"/>
                </a:cubicBezTo>
                <a:cubicBezTo>
                  <a:pt x="4784843" y="2783324"/>
                  <a:pt x="4764204" y="2780148"/>
                  <a:pt x="4762618" y="2762684"/>
                </a:cubicBezTo>
                <a:cubicBezTo>
                  <a:pt x="4761030" y="2745218"/>
                  <a:pt x="4764204" y="2543574"/>
                  <a:pt x="4762618" y="2524521"/>
                </a:cubicBezTo>
                <a:cubicBezTo>
                  <a:pt x="4761030" y="2505468"/>
                  <a:pt x="4740391" y="2502293"/>
                  <a:pt x="4738804" y="2476889"/>
                </a:cubicBezTo>
                <a:cubicBezTo>
                  <a:pt x="4737216" y="2451485"/>
                  <a:pt x="4737216" y="2167277"/>
                  <a:pt x="4738804" y="2143461"/>
                </a:cubicBezTo>
                <a:cubicBezTo>
                  <a:pt x="4740391" y="2119645"/>
                  <a:pt x="4761030" y="2140285"/>
                  <a:pt x="4762618" y="2119645"/>
                </a:cubicBezTo>
                <a:cubicBezTo>
                  <a:pt x="4764204" y="2099004"/>
                  <a:pt x="4761030" y="1854491"/>
                  <a:pt x="4762618" y="1833850"/>
                </a:cubicBezTo>
                <a:cubicBezTo>
                  <a:pt x="4764204" y="1813209"/>
                  <a:pt x="4784843" y="1813209"/>
                  <a:pt x="4786430" y="1810033"/>
                </a:cubicBezTo>
                <a:cubicBezTo>
                  <a:pt x="4788017" y="1806858"/>
                  <a:pt x="4784843" y="1789393"/>
                  <a:pt x="4786430" y="1786218"/>
                </a:cubicBezTo>
                <a:cubicBezTo>
                  <a:pt x="4788017" y="1783042"/>
                  <a:pt x="4808655" y="1765577"/>
                  <a:pt x="4810243" y="1762401"/>
                </a:cubicBezTo>
                <a:cubicBezTo>
                  <a:pt x="4811831" y="1759225"/>
                  <a:pt x="4808655" y="1741760"/>
                  <a:pt x="4810243" y="1738585"/>
                </a:cubicBezTo>
                <a:cubicBezTo>
                  <a:pt x="4811831" y="1735410"/>
                  <a:pt x="4834056" y="1757638"/>
                  <a:pt x="4834056" y="1714769"/>
                </a:cubicBezTo>
                <a:cubicBezTo>
                  <a:pt x="4834056" y="1671900"/>
                  <a:pt x="4811831" y="1140003"/>
                  <a:pt x="4810243" y="1095546"/>
                </a:cubicBezTo>
                <a:cubicBezTo>
                  <a:pt x="4808655" y="1051089"/>
                  <a:pt x="4811831" y="1054265"/>
                  <a:pt x="4810243" y="1047914"/>
                </a:cubicBezTo>
                <a:cubicBezTo>
                  <a:pt x="4808655" y="1041563"/>
                  <a:pt x="4791192" y="1005045"/>
                  <a:pt x="4786430" y="1000281"/>
                </a:cubicBezTo>
                <a:cubicBezTo>
                  <a:pt x="4781667" y="995518"/>
                  <a:pt x="4746742" y="979641"/>
                  <a:pt x="4738804" y="976465"/>
                </a:cubicBezTo>
                <a:cubicBezTo>
                  <a:pt x="4730866" y="973290"/>
                  <a:pt x="4676888" y="955824"/>
                  <a:pt x="4667364" y="952649"/>
                </a:cubicBezTo>
                <a:cubicBezTo>
                  <a:pt x="4657839" y="949473"/>
                  <a:pt x="4603863" y="932008"/>
                  <a:pt x="4595926" y="928833"/>
                </a:cubicBezTo>
                <a:cubicBezTo>
                  <a:pt x="4587987" y="925657"/>
                  <a:pt x="4553062" y="908192"/>
                  <a:pt x="4548299" y="905016"/>
                </a:cubicBezTo>
                <a:cubicBezTo>
                  <a:pt x="4543536" y="901841"/>
                  <a:pt x="4595924" y="884376"/>
                  <a:pt x="4524486" y="881200"/>
                </a:cubicBezTo>
                <a:cubicBezTo>
                  <a:pt x="4453047" y="878025"/>
                  <a:pt x="3578312" y="858972"/>
                  <a:pt x="3476710" y="857384"/>
                </a:cubicBezTo>
                <a:cubicBezTo>
                  <a:pt x="3375107" y="855796"/>
                  <a:pt x="3035374" y="855796"/>
                  <a:pt x="3000448" y="857384"/>
                </a:cubicBezTo>
                <a:cubicBezTo>
                  <a:pt x="2965522" y="858972"/>
                  <a:pt x="2960760" y="881200"/>
                  <a:pt x="2952823" y="881200"/>
                </a:cubicBezTo>
                <a:cubicBezTo>
                  <a:pt x="2944884" y="881200"/>
                  <a:pt x="2887733" y="903429"/>
                  <a:pt x="2881383" y="857384"/>
                </a:cubicBezTo>
                <a:cubicBezTo>
                  <a:pt x="2875033" y="811339"/>
                  <a:pt x="2859157" y="236574"/>
                  <a:pt x="2857570" y="190529"/>
                </a:cubicBezTo>
                <a:cubicBezTo>
                  <a:pt x="2855983" y="144485"/>
                  <a:pt x="2859157" y="169889"/>
                  <a:pt x="2857570" y="166713"/>
                </a:cubicBezTo>
                <a:cubicBezTo>
                  <a:pt x="2855983" y="163538"/>
                  <a:pt x="2836932" y="146072"/>
                  <a:pt x="2833757" y="142897"/>
                </a:cubicBezTo>
                <a:cubicBezTo>
                  <a:pt x="2830582" y="139721"/>
                  <a:pt x="2817882" y="122256"/>
                  <a:pt x="2809944" y="119081"/>
                </a:cubicBezTo>
                <a:cubicBezTo>
                  <a:pt x="2802006" y="115905"/>
                  <a:pt x="2724216" y="96852"/>
                  <a:pt x="2714692" y="95265"/>
                </a:cubicBezTo>
                <a:cubicBezTo>
                  <a:pt x="2705166" y="93677"/>
                  <a:pt x="2671828" y="96852"/>
                  <a:pt x="2667065" y="95265"/>
                </a:cubicBezTo>
                <a:cubicBezTo>
                  <a:pt x="2662303" y="93677"/>
                  <a:pt x="2651190" y="76211"/>
                  <a:pt x="2643252" y="71448"/>
                </a:cubicBezTo>
                <a:cubicBezTo>
                  <a:pt x="2635315" y="66685"/>
                  <a:pt x="2557525" y="28579"/>
                  <a:pt x="2548000" y="23816"/>
                </a:cubicBezTo>
                <a:cubicBezTo>
                  <a:pt x="2538475" y="19053"/>
                  <a:pt x="2521011" y="1587"/>
                  <a:pt x="2500374" y="0"/>
                </a:cubicBezTo>
                <a:cubicBezTo>
                  <a:pt x="2479735" y="-1587"/>
                  <a:pt x="2259068" y="-1587"/>
                  <a:pt x="2238430" y="0"/>
                </a:cubicBezTo>
                <a:cubicBezTo>
                  <a:pt x="2217792" y="1587"/>
                  <a:pt x="2201917" y="20640"/>
                  <a:pt x="2190804" y="23816"/>
                </a:cubicBezTo>
                <a:cubicBezTo>
                  <a:pt x="2179691" y="26991"/>
                  <a:pt x="2081263" y="46044"/>
                  <a:pt x="2071738" y="47632"/>
                </a:cubicBezTo>
                <a:cubicBezTo>
                  <a:pt x="2062213" y="49220"/>
                  <a:pt x="2051100" y="46044"/>
                  <a:pt x="2047925" y="47632"/>
                </a:cubicBezTo>
                <a:cubicBezTo>
                  <a:pt x="2044750" y="49220"/>
                  <a:pt x="2027287" y="68273"/>
                  <a:pt x="2024112" y="71448"/>
                </a:cubicBezTo>
                <a:cubicBezTo>
                  <a:pt x="2020936" y="74624"/>
                  <a:pt x="2005061" y="90501"/>
                  <a:pt x="2000299" y="95265"/>
                </a:cubicBezTo>
                <a:cubicBezTo>
                  <a:pt x="1995537" y="100028"/>
                  <a:pt x="1959023" y="138134"/>
                  <a:pt x="1952673" y="142897"/>
                </a:cubicBezTo>
                <a:cubicBezTo>
                  <a:pt x="1946322" y="147660"/>
                  <a:pt x="1908221" y="163538"/>
                  <a:pt x="1905046" y="166713"/>
                </a:cubicBezTo>
                <a:cubicBezTo>
                  <a:pt x="1901872" y="169889"/>
                  <a:pt x="1906634" y="187354"/>
                  <a:pt x="1905046" y="190529"/>
                </a:cubicBezTo>
                <a:cubicBezTo>
                  <a:pt x="1903459" y="193705"/>
                  <a:pt x="1884409" y="211170"/>
                  <a:pt x="1881234" y="214346"/>
                </a:cubicBezTo>
                <a:cubicBezTo>
                  <a:pt x="1878058" y="217521"/>
                  <a:pt x="1860595" y="234986"/>
                  <a:pt x="1857421" y="238162"/>
                </a:cubicBezTo>
                <a:cubicBezTo>
                  <a:pt x="1854245" y="241337"/>
                  <a:pt x="1835194" y="258802"/>
                  <a:pt x="1833607" y="261978"/>
                </a:cubicBezTo>
                <a:cubicBezTo>
                  <a:pt x="1832020" y="265153"/>
                  <a:pt x="1835194" y="282619"/>
                  <a:pt x="1833607" y="285794"/>
                </a:cubicBezTo>
                <a:cubicBezTo>
                  <a:pt x="1832020" y="288970"/>
                  <a:pt x="1812969" y="306435"/>
                  <a:pt x="1809794" y="309611"/>
                </a:cubicBezTo>
                <a:cubicBezTo>
                  <a:pt x="1806619" y="312786"/>
                  <a:pt x="1787569" y="330251"/>
                  <a:pt x="1785981" y="333427"/>
                </a:cubicBezTo>
                <a:cubicBezTo>
                  <a:pt x="1784394" y="336602"/>
                  <a:pt x="1787569" y="354067"/>
                  <a:pt x="1785981" y="357243"/>
                </a:cubicBezTo>
                <a:cubicBezTo>
                  <a:pt x="1784394" y="360418"/>
                  <a:pt x="1763755" y="376296"/>
                  <a:pt x="1762168" y="381059"/>
                </a:cubicBezTo>
                <a:cubicBezTo>
                  <a:pt x="1760580" y="385822"/>
                  <a:pt x="1763755" y="423929"/>
                  <a:pt x="1762168" y="428692"/>
                </a:cubicBezTo>
                <a:cubicBezTo>
                  <a:pt x="1760580" y="433455"/>
                  <a:pt x="1739942" y="447745"/>
                  <a:pt x="1738355" y="452508"/>
                </a:cubicBezTo>
                <a:cubicBezTo>
                  <a:pt x="1736767" y="457271"/>
                  <a:pt x="1739942" y="495377"/>
                  <a:pt x="1738355" y="500141"/>
                </a:cubicBezTo>
                <a:cubicBezTo>
                  <a:pt x="1736767" y="504904"/>
                  <a:pt x="1716129" y="512842"/>
                  <a:pt x="1714542" y="523957"/>
                </a:cubicBezTo>
                <a:cubicBezTo>
                  <a:pt x="1712954" y="535071"/>
                  <a:pt x="1712954" y="655740"/>
                  <a:pt x="1714542" y="666854"/>
                </a:cubicBezTo>
                <a:cubicBezTo>
                  <a:pt x="1716129" y="677968"/>
                  <a:pt x="1735179" y="687495"/>
                  <a:pt x="1738355" y="690671"/>
                </a:cubicBezTo>
                <a:cubicBezTo>
                  <a:pt x="1741529" y="693846"/>
                  <a:pt x="1758993" y="711311"/>
                  <a:pt x="1762168" y="714487"/>
                </a:cubicBezTo>
                <a:cubicBezTo>
                  <a:pt x="1765343" y="717662"/>
                  <a:pt x="1784394" y="720837"/>
                  <a:pt x="1785981" y="738303"/>
                </a:cubicBezTo>
                <a:cubicBezTo>
                  <a:pt x="1787569" y="755768"/>
                  <a:pt x="1787569" y="959000"/>
                  <a:pt x="1785981" y="976465"/>
                </a:cubicBezTo>
                <a:cubicBezTo>
                  <a:pt x="1784394" y="993930"/>
                  <a:pt x="1765343" y="997106"/>
                  <a:pt x="1762168" y="1000281"/>
                </a:cubicBezTo>
                <a:cubicBezTo>
                  <a:pt x="1758993" y="1003457"/>
                  <a:pt x="1741529" y="1020922"/>
                  <a:pt x="1738355" y="1024098"/>
                </a:cubicBezTo>
                <a:cubicBezTo>
                  <a:pt x="1735179" y="1027273"/>
                  <a:pt x="1766930" y="1047914"/>
                  <a:pt x="1714542" y="1047914"/>
                </a:cubicBezTo>
                <a:cubicBezTo>
                  <a:pt x="1662153" y="1047914"/>
                  <a:pt x="1019199" y="1025685"/>
                  <a:pt x="952523" y="1024098"/>
                </a:cubicBezTo>
                <a:cubicBezTo>
                  <a:pt x="885846" y="1022510"/>
                  <a:pt x="735030" y="1022510"/>
                  <a:pt x="714392" y="1024098"/>
                </a:cubicBezTo>
                <a:cubicBezTo>
                  <a:pt x="693754" y="1025685"/>
                  <a:pt x="655653" y="1046326"/>
                  <a:pt x="642953" y="1047914"/>
                </a:cubicBezTo>
                <a:cubicBezTo>
                  <a:pt x="630252" y="1049502"/>
                  <a:pt x="535000" y="1046326"/>
                  <a:pt x="523887" y="1047914"/>
                </a:cubicBezTo>
                <a:cubicBezTo>
                  <a:pt x="512774" y="1049502"/>
                  <a:pt x="482611" y="1070142"/>
                  <a:pt x="476261" y="1071730"/>
                </a:cubicBezTo>
                <a:cubicBezTo>
                  <a:pt x="469911" y="1073318"/>
                  <a:pt x="434985" y="1070142"/>
                  <a:pt x="428635" y="1071730"/>
                </a:cubicBezTo>
                <a:cubicBezTo>
                  <a:pt x="422285" y="1073318"/>
                  <a:pt x="388946" y="1093959"/>
                  <a:pt x="381009" y="1095546"/>
                </a:cubicBezTo>
                <a:cubicBezTo>
                  <a:pt x="373071" y="1097134"/>
                  <a:pt x="315920" y="1093959"/>
                  <a:pt x="309570" y="1095546"/>
                </a:cubicBezTo>
                <a:cubicBezTo>
                  <a:pt x="303219" y="1097134"/>
                  <a:pt x="290519" y="1117775"/>
                  <a:pt x="285757" y="1119363"/>
                </a:cubicBezTo>
                <a:cubicBezTo>
                  <a:pt x="280994" y="1120950"/>
                  <a:pt x="242893" y="1117775"/>
                  <a:pt x="238130" y="1119363"/>
                </a:cubicBezTo>
                <a:cubicBezTo>
                  <a:pt x="233368" y="1120950"/>
                  <a:pt x="217492" y="1140003"/>
                  <a:pt x="214317" y="1143179"/>
                </a:cubicBezTo>
                <a:cubicBezTo>
                  <a:pt x="211142" y="1146354"/>
                  <a:pt x="192091" y="1087608"/>
                  <a:pt x="190504" y="1166995"/>
                </a:cubicBezTo>
                <a:cubicBezTo>
                  <a:pt x="188917" y="1246383"/>
                  <a:pt x="188917" y="2253016"/>
                  <a:pt x="190504" y="2333991"/>
                </a:cubicBezTo>
                <a:cubicBezTo>
                  <a:pt x="192091" y="2414966"/>
                  <a:pt x="212730" y="2375273"/>
                  <a:pt x="214317" y="2381624"/>
                </a:cubicBezTo>
                <a:cubicBezTo>
                  <a:pt x="215905" y="2387975"/>
                  <a:pt x="212730" y="2422905"/>
                  <a:pt x="214317" y="2429256"/>
                </a:cubicBezTo>
                <a:cubicBezTo>
                  <a:pt x="215905" y="2435607"/>
                  <a:pt x="236543" y="2462599"/>
                  <a:pt x="238130" y="2476889"/>
                </a:cubicBezTo>
                <a:cubicBezTo>
                  <a:pt x="239718" y="2491178"/>
                  <a:pt x="236543" y="2630900"/>
                  <a:pt x="238130" y="2643602"/>
                </a:cubicBezTo>
                <a:cubicBezTo>
                  <a:pt x="239718" y="2656304"/>
                  <a:pt x="260356" y="2653129"/>
                  <a:pt x="261943" y="2667418"/>
                </a:cubicBezTo>
                <a:cubicBezTo>
                  <a:pt x="263531" y="2681708"/>
                  <a:pt x="265118" y="2843659"/>
                  <a:pt x="261943" y="2857949"/>
                </a:cubicBezTo>
                <a:cubicBezTo>
                  <a:pt x="258768" y="2872238"/>
                  <a:pt x="219080" y="2880177"/>
                  <a:pt x="214317" y="2881764"/>
                </a:cubicBezTo>
                <a:cubicBezTo>
                  <a:pt x="209555" y="2883353"/>
                  <a:pt x="193679" y="2880177"/>
                  <a:pt x="190504" y="2881764"/>
                </a:cubicBezTo>
                <a:cubicBezTo>
                  <a:pt x="187329" y="2883353"/>
                  <a:pt x="171454" y="2902405"/>
                  <a:pt x="166691" y="2905581"/>
                </a:cubicBezTo>
                <a:cubicBezTo>
                  <a:pt x="161929" y="2908756"/>
                  <a:pt x="123827" y="2926222"/>
                  <a:pt x="119065" y="2929398"/>
                </a:cubicBezTo>
                <a:cubicBezTo>
                  <a:pt x="114302" y="2932572"/>
                  <a:pt x="98427" y="2951625"/>
                  <a:pt x="95252" y="2953213"/>
                </a:cubicBezTo>
                <a:cubicBezTo>
                  <a:pt x="92077" y="2954801"/>
                  <a:pt x="74614" y="2951625"/>
                  <a:pt x="71439" y="2953213"/>
                </a:cubicBezTo>
                <a:cubicBezTo>
                  <a:pt x="68263" y="2954801"/>
                  <a:pt x="49213" y="2964328"/>
                  <a:pt x="47626" y="2977030"/>
                </a:cubicBezTo>
                <a:cubicBezTo>
                  <a:pt x="46038" y="2989731"/>
                  <a:pt x="46038" y="3131040"/>
                  <a:pt x="47626" y="3143743"/>
                </a:cubicBezTo>
                <a:cubicBezTo>
                  <a:pt x="49213" y="3156445"/>
                  <a:pt x="66676" y="3164384"/>
                  <a:pt x="71439" y="3167560"/>
                </a:cubicBezTo>
                <a:cubicBezTo>
                  <a:pt x="76201" y="3170735"/>
                  <a:pt x="114302" y="3188200"/>
                  <a:pt x="119065" y="3191376"/>
                </a:cubicBezTo>
                <a:cubicBezTo>
                  <a:pt x="123827" y="3194551"/>
                  <a:pt x="139703" y="3212017"/>
                  <a:pt x="142878" y="3215193"/>
                </a:cubicBezTo>
                <a:cubicBezTo>
                  <a:pt x="146053" y="3218368"/>
                  <a:pt x="163516" y="3237420"/>
                  <a:pt x="166691" y="3239008"/>
                </a:cubicBezTo>
                <a:cubicBezTo>
                  <a:pt x="169866" y="3240595"/>
                  <a:pt x="187329" y="3237420"/>
                  <a:pt x="190504" y="3239008"/>
                </a:cubicBezTo>
                <a:cubicBezTo>
                  <a:pt x="193679" y="3240595"/>
                  <a:pt x="214317" y="3245360"/>
                  <a:pt x="214317" y="3262825"/>
                </a:cubicBezTo>
                <a:cubicBezTo>
                  <a:pt x="214317" y="3280291"/>
                  <a:pt x="193679" y="3485110"/>
                  <a:pt x="190504" y="3500987"/>
                </a:cubicBezTo>
                <a:cubicBezTo>
                  <a:pt x="187329" y="3516865"/>
                  <a:pt x="169866" y="3499399"/>
                  <a:pt x="166691" y="3500987"/>
                </a:cubicBezTo>
                <a:cubicBezTo>
                  <a:pt x="163516" y="3502574"/>
                  <a:pt x="146053" y="3521626"/>
                  <a:pt x="142878" y="3524803"/>
                </a:cubicBezTo>
                <a:cubicBezTo>
                  <a:pt x="139703" y="3527978"/>
                  <a:pt x="123827" y="3547033"/>
                  <a:pt x="119065" y="3548620"/>
                </a:cubicBezTo>
                <a:cubicBezTo>
                  <a:pt x="114302" y="3550208"/>
                  <a:pt x="76201" y="3547033"/>
                  <a:pt x="71439" y="3548620"/>
                </a:cubicBezTo>
                <a:cubicBezTo>
                  <a:pt x="66676" y="3550208"/>
                  <a:pt x="50801" y="3570848"/>
                  <a:pt x="47626" y="3572435"/>
                </a:cubicBezTo>
                <a:cubicBezTo>
                  <a:pt x="44450" y="3574023"/>
                  <a:pt x="26988" y="3570848"/>
                  <a:pt x="23813" y="3572435"/>
                </a:cubicBezTo>
                <a:cubicBezTo>
                  <a:pt x="20637" y="3574023"/>
                  <a:pt x="0" y="3581962"/>
                  <a:pt x="0" y="3596252"/>
                </a:cubicBezTo>
                <a:cubicBezTo>
                  <a:pt x="0" y="3610541"/>
                  <a:pt x="20637" y="3772493"/>
                  <a:pt x="23813" y="3786782"/>
                </a:cubicBezTo>
                <a:cubicBezTo>
                  <a:pt x="26988" y="3801071"/>
                  <a:pt x="46038" y="3807423"/>
                  <a:pt x="47626" y="3810599"/>
                </a:cubicBezTo>
                <a:cubicBezTo>
                  <a:pt x="49213" y="3813773"/>
                  <a:pt x="46038" y="3831238"/>
                  <a:pt x="47626" y="3834415"/>
                </a:cubicBezTo>
                <a:cubicBezTo>
                  <a:pt x="49213" y="3837590"/>
                  <a:pt x="69851" y="3855055"/>
                  <a:pt x="71439" y="3858230"/>
                </a:cubicBezTo>
                <a:cubicBezTo>
                  <a:pt x="73026" y="3861406"/>
                  <a:pt x="69851" y="3878871"/>
                  <a:pt x="71439" y="3882047"/>
                </a:cubicBezTo>
                <a:cubicBezTo>
                  <a:pt x="73026" y="3885223"/>
                  <a:pt x="92077" y="3901100"/>
                  <a:pt x="95252" y="3905864"/>
                </a:cubicBezTo>
                <a:cubicBezTo>
                  <a:pt x="98427" y="3910627"/>
                  <a:pt x="115889" y="3947145"/>
                  <a:pt x="119065" y="3953495"/>
                </a:cubicBezTo>
                <a:cubicBezTo>
                  <a:pt x="122240" y="3959846"/>
                  <a:pt x="139703" y="3996365"/>
                  <a:pt x="142878" y="4001129"/>
                </a:cubicBezTo>
                <a:cubicBezTo>
                  <a:pt x="146053" y="4005891"/>
                  <a:pt x="165104" y="4021768"/>
                  <a:pt x="166691" y="4024944"/>
                </a:cubicBezTo>
                <a:cubicBezTo>
                  <a:pt x="168278" y="4028120"/>
                  <a:pt x="165104" y="4045585"/>
                  <a:pt x="166691" y="4048760"/>
                </a:cubicBezTo>
                <a:cubicBezTo>
                  <a:pt x="168278" y="4051936"/>
                  <a:pt x="136528" y="4070989"/>
                  <a:pt x="190504" y="4072577"/>
                </a:cubicBezTo>
                <a:cubicBezTo>
                  <a:pt x="244480" y="4074164"/>
                  <a:pt x="922359" y="4070989"/>
                  <a:pt x="976336" y="4072577"/>
                </a:cubicBezTo>
                <a:cubicBezTo>
                  <a:pt x="1030312" y="4074164"/>
                  <a:pt x="996974" y="4093217"/>
                  <a:pt x="1000149" y="4096394"/>
                </a:cubicBezTo>
                <a:cubicBezTo>
                  <a:pt x="1003324" y="4099568"/>
                  <a:pt x="1019200" y="4118621"/>
                  <a:pt x="1023962" y="4120210"/>
                </a:cubicBezTo>
                <a:cubicBezTo>
                  <a:pt x="1028725" y="4121796"/>
                  <a:pt x="1066826" y="4117033"/>
                  <a:pt x="1071588" y="4120210"/>
                </a:cubicBezTo>
                <a:cubicBezTo>
                  <a:pt x="1076350" y="4123385"/>
                  <a:pt x="1092226" y="4163078"/>
                  <a:pt x="1095401" y="4167842"/>
                </a:cubicBezTo>
                <a:cubicBezTo>
                  <a:pt x="1098576" y="4172605"/>
                  <a:pt x="1117627" y="4185307"/>
                  <a:pt x="1119215" y="4191659"/>
                </a:cubicBezTo>
                <a:cubicBezTo>
                  <a:pt x="1120802" y="4198009"/>
                  <a:pt x="1117627" y="4256756"/>
                  <a:pt x="1119215" y="4263107"/>
                </a:cubicBezTo>
                <a:cubicBezTo>
                  <a:pt x="1120802" y="4269457"/>
                  <a:pt x="1139853" y="4283747"/>
                  <a:pt x="1143028" y="4286924"/>
                </a:cubicBezTo>
                <a:cubicBezTo>
                  <a:pt x="1146203" y="4290098"/>
                  <a:pt x="1162077" y="4305977"/>
                  <a:pt x="1166840" y="4310739"/>
                </a:cubicBezTo>
                <a:cubicBezTo>
                  <a:pt x="1171603" y="4315503"/>
                  <a:pt x="1152553" y="4355197"/>
                  <a:pt x="1214467" y="4358372"/>
                </a:cubicBezTo>
                <a:cubicBezTo>
                  <a:pt x="1276381" y="4361548"/>
                  <a:pt x="2035225" y="4359960"/>
                  <a:pt x="2095551" y="4358372"/>
                </a:cubicBezTo>
                <a:cubicBezTo>
                  <a:pt x="2155877" y="4356784"/>
                  <a:pt x="2052688" y="4336144"/>
                  <a:pt x="2119364" y="4334556"/>
                </a:cubicBezTo>
                <a:cubicBezTo>
                  <a:pt x="2186041" y="4332968"/>
                  <a:pt x="3029024" y="4332968"/>
                  <a:pt x="3095701" y="4334556"/>
                </a:cubicBezTo>
                <a:cubicBezTo>
                  <a:pt x="3162378" y="4336144"/>
                  <a:pt x="3111576" y="4356784"/>
                  <a:pt x="3119514" y="4358372"/>
                </a:cubicBezTo>
                <a:cubicBezTo>
                  <a:pt x="3127451" y="4359960"/>
                  <a:pt x="3206828" y="4356784"/>
                  <a:pt x="3214766" y="4358372"/>
                </a:cubicBezTo>
                <a:cubicBezTo>
                  <a:pt x="3222703" y="4359960"/>
                  <a:pt x="3229054" y="4382189"/>
                  <a:pt x="3238579" y="4382189"/>
                </a:cubicBezTo>
                <a:cubicBezTo>
                  <a:pt x="3248104" y="4382189"/>
                  <a:pt x="3348120" y="4361548"/>
                  <a:pt x="3357645" y="4358372"/>
                </a:cubicBezTo>
                <a:cubicBezTo>
                  <a:pt x="3367170" y="4355197"/>
                  <a:pt x="3378282" y="4340907"/>
                  <a:pt x="3381458" y="4334556"/>
                </a:cubicBezTo>
                <a:cubicBezTo>
                  <a:pt x="3384633" y="4328204"/>
                  <a:pt x="3403683" y="4277397"/>
                  <a:pt x="3405271" y="4263107"/>
                </a:cubicBezTo>
                <a:cubicBezTo>
                  <a:pt x="3406858" y="4248818"/>
                  <a:pt x="3405271" y="4129735"/>
                  <a:pt x="3405271" y="4239291"/>
                </a:cubicBezTo>
                <a:close/>
              </a:path>
            </a:pathLst>
          </a:custGeom>
          <a:solidFill>
            <a:srgbClr val="ffffff">
              <a:alpha val="100000"/>
            </a:srgbClr>
          </a:solidFill>
          <a:effectLst>
            <a:softEdge rad="63500"/>
          </a:effectLst>
        </p:spPr>
      </p:pic>
      <p:sp>
        <p:nvSpPr>
          <p:cNvPr id="50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marL="258535" indent="0" algn="l" defTabSz="232257" rtl="0" eaLnBrk="1" latinLnBrk="1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None/>
              <a:defRPr/>
            </a:pPr>
            <a:r>
              <a:rPr xmlns:mc="http://schemas.openxmlformats.org/markup-compatibility/2006" xmlns:hp="http://schemas.haansoft.com/office/presentation/8.0" kumimoji="0" lang="en-US" altLang="ko-KR" b="0" i="0" u="none" strike="noStrike" kern="1200" cap="none" spc="0" normalizeH="0" baseline="0" mc:Ignorable="hp" hp:hslEmbossed="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Part2.</a:t>
            </a:r>
            <a:r>
              <a:rPr xmlns:mc="http://schemas.openxmlformats.org/markup-compatibility/2006" xmlns:hp="http://schemas.haansoft.com/office/presentation/8.0" kumimoji="0" lang="ko-KR" altLang="en-US" b="0" i="0" u="none" strike="noStrike" kern="1200" cap="none" spc="0" normalizeH="0" baseline="0" mc:Ignorable="hp" hp:hslEmbossed="0">
                <a:solidFill>
                  <a:srgbClr val="271e18"/>
                </a:solidFill>
                <a:effectLst>
                  <a:glow rad="101600">
                    <a:schemeClr val="bg1"/>
                  </a:glow>
                </a:effectLst>
                <a:latin typeface="한컴 솔잎 B"/>
                <a:ea typeface="한컴 솔잎 B"/>
                <a:cs typeface="Arial"/>
              </a:rPr>
              <a:t> 지능정보 사회 기반 기술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"/>
          <p:cNvSpPr txBox="1"/>
          <p:nvPr/>
        </p:nvSpPr>
        <p:spPr>
          <a:xfrm>
            <a:off x="896286" y="689851"/>
            <a:ext cx="1200150" cy="851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5000" b="1">
                <a:solidFill>
                  <a:schemeClr val="lt1"/>
                </a:solidFill>
                <a:latin typeface="Arial"/>
                <a:cs typeface="Arial"/>
              </a:rPr>
              <a:t>02</a:t>
            </a:r>
            <a:endParaRPr lang="en-US" altLang="ko-KR" sz="5000" b="1">
              <a:solidFill>
                <a:schemeClr val="lt1"/>
              </a:solidFill>
              <a:latin typeface="Arial"/>
              <a:cs typeface="Arial"/>
            </a:endParaRPr>
          </a:p>
        </p:txBody>
      </p:sp>
      <p:sp>
        <p:nvSpPr>
          <p:cNvPr id="5" name=""/>
          <p:cNvSpPr txBox="1"/>
          <p:nvPr/>
        </p:nvSpPr>
        <p:spPr>
          <a:xfrm>
            <a:off x="3541360" y="485872"/>
            <a:ext cx="5192730" cy="756476"/>
          </a:xfrm>
          <a:prstGeom prst="rect">
            <a:avLst/>
          </a:prstGeom>
          <a:solidFill>
            <a:srgbClr val="dcf1f8">
              <a:alpha val="62000"/>
            </a:srgbClr>
          </a:solidFill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buClr>
                <a:srgbClr val="0d0d0d"/>
              </a:buClr>
              <a:buNone/>
              <a:defRPr/>
            </a:pPr>
            <a:r>
              <a:rPr lang="ko-KR" altLang="en-US" sz="2200">
                <a:solidFill>
                  <a:srgbClr val="0d0d0d"/>
                </a:solidFill>
                <a:latin typeface="한컴 윤체 M"/>
                <a:ea typeface="한컴 윤체 M"/>
              </a:rPr>
              <a:t>언제어디서나 개인 맞춤형 나만의 주치의</a:t>
            </a:r>
            <a:endParaRPr lang="ko-KR" altLang="en-US" sz="2200">
              <a:solidFill>
                <a:srgbClr val="0d0d0d"/>
              </a:solidFill>
              <a:latin typeface="한컴 윤체 M"/>
              <a:ea typeface="한컴 윤체 M"/>
            </a:endParaRPr>
          </a:p>
          <a:p>
            <a:pPr algn="ctr">
              <a:spcBef>
                <a:spcPts val="0"/>
              </a:spcBef>
              <a:buClr>
                <a:srgbClr val="0d0d0d"/>
              </a:buClr>
              <a:buNone/>
              <a:defRPr/>
            </a:pPr>
            <a:r>
              <a:rPr lang="ko-KR" altLang="en-US" sz="2200">
                <a:solidFill>
                  <a:srgbClr val="0d0d0d"/>
                </a:solidFill>
                <a:latin typeface="한컴 윤체 M"/>
                <a:ea typeface="한컴 윤체 M"/>
              </a:rPr>
              <a:t>인공지능 헬스케어</a:t>
            </a:r>
            <a:endParaRPr lang="ko-KR" altLang="en-US"/>
          </a:p>
        </p:txBody>
      </p:sp>
      <p:grpSp>
        <p:nvGrpSpPr>
          <p:cNvPr id="6" name=""/>
          <p:cNvGrpSpPr/>
          <p:nvPr/>
        </p:nvGrpSpPr>
        <p:grpSpPr>
          <a:xfrm rot="0">
            <a:off x="4119204" y="2542863"/>
            <a:ext cx="4371348" cy="3254363"/>
            <a:chOff x="356234" y="2827575"/>
            <a:chExt cx="4365435" cy="2829639"/>
          </a:xfrm>
        </p:grpSpPr>
        <p:cxnSp>
          <p:nvCxnSpPr>
            <p:cNvPr id="7" name=""/>
            <p:cNvCxnSpPr/>
            <p:nvPr/>
          </p:nvCxnSpPr>
          <p:spPr>
            <a:xfrm>
              <a:off x="356234" y="5657215"/>
              <a:ext cx="4365435" cy="0"/>
            </a:xfrm>
            <a:prstGeom prst="line">
              <a:avLst/>
            </a:prstGeom>
            <a:ln w="12700">
              <a:solidFill>
                <a:srgbClr val="7b7b7b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"/>
            <p:cNvCxnSpPr/>
            <p:nvPr/>
          </p:nvCxnSpPr>
          <p:spPr>
            <a:xfrm>
              <a:off x="356234" y="2827575"/>
              <a:ext cx="4365435" cy="0"/>
            </a:xfrm>
            <a:prstGeom prst="line">
              <a:avLst/>
            </a:prstGeom>
            <a:ln w="12700">
              <a:solidFill>
                <a:srgbClr val="7b7b7b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"/>
            <p:cNvCxnSpPr/>
            <p:nvPr/>
          </p:nvCxnSpPr>
          <p:spPr>
            <a:xfrm>
              <a:off x="356234" y="3770788"/>
              <a:ext cx="4365435" cy="0"/>
            </a:xfrm>
            <a:prstGeom prst="line">
              <a:avLst/>
            </a:prstGeom>
            <a:ln w="12700">
              <a:solidFill>
                <a:srgbClr val="7b7b7b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"/>
            <p:cNvCxnSpPr/>
            <p:nvPr/>
          </p:nvCxnSpPr>
          <p:spPr>
            <a:xfrm>
              <a:off x="356234" y="4714002"/>
              <a:ext cx="4365435" cy="0"/>
            </a:xfrm>
            <a:prstGeom prst="line">
              <a:avLst/>
            </a:prstGeom>
            <a:ln w="12700">
              <a:solidFill>
                <a:srgbClr val="7b7b7b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"/>
          <p:cNvSpPr/>
          <p:nvPr/>
        </p:nvSpPr>
        <p:spPr>
          <a:xfrm>
            <a:off x="4294943" y="5620945"/>
            <a:ext cx="524661" cy="176284"/>
          </a:xfrm>
          <a:prstGeom prst="roundRect">
            <a:avLst>
              <a:gd name="adj" fmla="val 0"/>
            </a:avLst>
          </a:prstGeom>
          <a:solidFill>
            <a:srgbClr val="0e91f5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12" name=""/>
          <p:cNvSpPr txBox="1"/>
          <p:nvPr/>
        </p:nvSpPr>
        <p:spPr>
          <a:xfrm>
            <a:off x="3655659" y="2386547"/>
            <a:ext cx="539846" cy="346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700" spc="-200">
                <a:latin typeface="Arial"/>
                <a:cs typeface="Arial"/>
              </a:rPr>
              <a:t>300</a:t>
            </a:r>
            <a:endParaRPr lang="en-US" altLang="ko-KR" sz="1700" spc="-200">
              <a:latin typeface="Arial"/>
              <a:cs typeface="Arial"/>
            </a:endParaRPr>
          </a:p>
        </p:txBody>
      </p:sp>
      <p:sp>
        <p:nvSpPr>
          <p:cNvPr id="13" name=""/>
          <p:cNvSpPr txBox="1"/>
          <p:nvPr/>
        </p:nvSpPr>
        <p:spPr>
          <a:xfrm>
            <a:off x="4293765" y="5339835"/>
            <a:ext cx="666579" cy="233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b="1" spc="-100">
                <a:latin typeface="Arial"/>
                <a:cs typeface="Arial"/>
              </a:rPr>
              <a:t>17.9</a:t>
            </a:r>
            <a:endParaRPr lang="en-US" altLang="ko-KR" sz="1600" b="1" spc="-100">
              <a:latin typeface="Arial"/>
              <a:cs typeface="Arial"/>
            </a:endParaRPr>
          </a:p>
        </p:txBody>
      </p:sp>
      <p:sp>
        <p:nvSpPr>
          <p:cNvPr id="14" name=""/>
          <p:cNvSpPr/>
          <p:nvPr/>
        </p:nvSpPr>
        <p:spPr>
          <a:xfrm>
            <a:off x="4992355" y="5438729"/>
            <a:ext cx="524661" cy="358501"/>
          </a:xfrm>
          <a:prstGeom prst="roundRect">
            <a:avLst>
              <a:gd name="adj" fmla="val 0"/>
            </a:avLst>
          </a:prstGeom>
          <a:solidFill>
            <a:srgbClr val="0e91f5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15" name=""/>
          <p:cNvSpPr txBox="1"/>
          <p:nvPr/>
        </p:nvSpPr>
        <p:spPr>
          <a:xfrm>
            <a:off x="4886362" y="5871215"/>
            <a:ext cx="644450" cy="31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spc="-200">
                <a:latin typeface="Arial"/>
                <a:cs typeface="Arial"/>
              </a:rPr>
              <a:t>2016</a:t>
            </a:r>
            <a:endParaRPr lang="en-US" altLang="ko-KR" sz="1500" spc="-200">
              <a:latin typeface="Arial"/>
              <a:cs typeface="Arial"/>
            </a:endParaRPr>
          </a:p>
        </p:txBody>
      </p:sp>
      <p:sp>
        <p:nvSpPr>
          <p:cNvPr id="16" name=""/>
          <p:cNvSpPr txBox="1"/>
          <p:nvPr/>
        </p:nvSpPr>
        <p:spPr>
          <a:xfrm>
            <a:off x="5029327" y="5148739"/>
            <a:ext cx="665433" cy="33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b="1" spc="-100">
                <a:latin typeface="Arial"/>
                <a:cs typeface="Arial"/>
              </a:rPr>
              <a:t>29.1</a:t>
            </a:r>
            <a:endParaRPr lang="en-US" altLang="ko-KR" sz="1600" b="1" spc="-100">
              <a:latin typeface="Arial"/>
              <a:cs typeface="Arial"/>
            </a:endParaRPr>
          </a:p>
        </p:txBody>
      </p:sp>
      <p:sp>
        <p:nvSpPr>
          <p:cNvPr id="17" name=""/>
          <p:cNvSpPr/>
          <p:nvPr/>
        </p:nvSpPr>
        <p:spPr>
          <a:xfrm>
            <a:off x="5689766" y="5359167"/>
            <a:ext cx="524661" cy="438065"/>
          </a:xfrm>
          <a:prstGeom prst="roundRect">
            <a:avLst>
              <a:gd name="adj" fmla="val 0"/>
            </a:avLst>
          </a:prstGeom>
          <a:solidFill>
            <a:srgbClr val="0e91f5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18" name=""/>
          <p:cNvSpPr txBox="1"/>
          <p:nvPr/>
        </p:nvSpPr>
        <p:spPr>
          <a:xfrm>
            <a:off x="5583771" y="5871215"/>
            <a:ext cx="643307" cy="31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spc="-200">
                <a:latin typeface="Arial"/>
                <a:cs typeface="Arial"/>
              </a:rPr>
              <a:t>2017</a:t>
            </a:r>
            <a:endParaRPr lang="en-US" altLang="ko-KR" sz="1500" spc="-200">
              <a:latin typeface="Arial"/>
              <a:cs typeface="Arial"/>
            </a:endParaRPr>
          </a:p>
        </p:txBody>
      </p:sp>
      <p:sp>
        <p:nvSpPr>
          <p:cNvPr id="19" name=""/>
          <p:cNvSpPr txBox="1"/>
          <p:nvPr/>
        </p:nvSpPr>
        <p:spPr>
          <a:xfrm>
            <a:off x="5705239" y="5015469"/>
            <a:ext cx="604557" cy="336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b="1" spc="-100">
                <a:latin typeface="Arial"/>
                <a:cs typeface="Arial"/>
              </a:rPr>
              <a:t>46.7</a:t>
            </a:r>
            <a:endParaRPr lang="en-US" altLang="ko-KR" sz="1600" b="1" spc="-100">
              <a:latin typeface="Arial"/>
              <a:cs typeface="Arial"/>
            </a:endParaRPr>
          </a:p>
        </p:txBody>
      </p:sp>
      <p:sp>
        <p:nvSpPr>
          <p:cNvPr id="20" name=""/>
          <p:cNvSpPr/>
          <p:nvPr/>
        </p:nvSpPr>
        <p:spPr>
          <a:xfrm>
            <a:off x="6387177" y="5020075"/>
            <a:ext cx="524661" cy="777155"/>
          </a:xfrm>
          <a:prstGeom prst="roundRect">
            <a:avLst>
              <a:gd name="adj" fmla="val 0"/>
            </a:avLst>
          </a:prstGeom>
          <a:solidFill>
            <a:srgbClr val="0e91f5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21" name=""/>
          <p:cNvSpPr txBox="1"/>
          <p:nvPr/>
        </p:nvSpPr>
        <p:spPr>
          <a:xfrm>
            <a:off x="6281184" y="5871216"/>
            <a:ext cx="642161" cy="31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spc="-200">
                <a:latin typeface="Arial"/>
                <a:cs typeface="Arial"/>
              </a:rPr>
              <a:t>2018</a:t>
            </a:r>
            <a:endParaRPr lang="en-US" altLang="ko-KR" sz="1500" spc="-200">
              <a:latin typeface="Arial"/>
              <a:cs typeface="Arial"/>
            </a:endParaRPr>
          </a:p>
        </p:txBody>
      </p:sp>
      <p:sp>
        <p:nvSpPr>
          <p:cNvPr id="22" name=""/>
          <p:cNvSpPr txBox="1"/>
          <p:nvPr/>
        </p:nvSpPr>
        <p:spPr>
          <a:xfrm>
            <a:off x="6366946" y="4687628"/>
            <a:ext cx="663145" cy="331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b="1" spc="-100">
                <a:latin typeface="Arial"/>
                <a:cs typeface="Arial"/>
              </a:rPr>
              <a:t>83.0</a:t>
            </a:r>
            <a:endParaRPr lang="en-US" altLang="ko-KR" sz="1600" b="1" spc="-100">
              <a:latin typeface="Arial"/>
              <a:cs typeface="Arial"/>
            </a:endParaRPr>
          </a:p>
        </p:txBody>
      </p:sp>
      <p:sp>
        <p:nvSpPr>
          <p:cNvPr id="23" name=""/>
          <p:cNvSpPr/>
          <p:nvPr/>
        </p:nvSpPr>
        <p:spPr>
          <a:xfrm>
            <a:off x="7084589" y="4288214"/>
            <a:ext cx="524661" cy="1509018"/>
          </a:xfrm>
          <a:prstGeom prst="roundRect">
            <a:avLst>
              <a:gd name="adj" fmla="val 0"/>
            </a:avLst>
          </a:prstGeom>
          <a:solidFill>
            <a:srgbClr val="0e91f5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lstStyle/>
          <a:p>
            <a:pPr algn="ctr">
              <a:buClr>
                <a:schemeClr val="lt1"/>
              </a:buClr>
              <a:buNone/>
              <a:defRPr/>
            </a:pPr>
            <a:endParaRPr lang="ko-KR" altLang="en-US">
              <a:solidFill>
                <a:schemeClr val="lt1"/>
              </a:solidFill>
              <a:effectLst/>
            </a:endParaRPr>
          </a:p>
        </p:txBody>
      </p:sp>
      <p:sp>
        <p:nvSpPr>
          <p:cNvPr id="24" name=""/>
          <p:cNvSpPr txBox="1"/>
          <p:nvPr/>
        </p:nvSpPr>
        <p:spPr>
          <a:xfrm>
            <a:off x="6978596" y="5871215"/>
            <a:ext cx="641016" cy="31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spc="-200">
                <a:latin typeface="Arial"/>
                <a:cs typeface="Arial"/>
              </a:rPr>
              <a:t>2019</a:t>
            </a:r>
            <a:endParaRPr lang="en-US" altLang="ko-KR" sz="1500" spc="-200">
              <a:latin typeface="Arial"/>
              <a:cs typeface="Arial"/>
            </a:endParaRPr>
          </a:p>
        </p:txBody>
      </p:sp>
      <p:sp>
        <p:nvSpPr>
          <p:cNvPr id="25" name=""/>
          <p:cNvSpPr txBox="1"/>
          <p:nvPr/>
        </p:nvSpPr>
        <p:spPr>
          <a:xfrm>
            <a:off x="7007210" y="3965635"/>
            <a:ext cx="785992" cy="339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b="1" spc="-100">
                <a:latin typeface="Arial"/>
                <a:cs typeface="Arial"/>
              </a:rPr>
              <a:t>141.4</a:t>
            </a:r>
            <a:endParaRPr lang="en-US" altLang="ko-KR" sz="1600" b="1" spc="-100">
              <a:latin typeface="Arial"/>
              <a:cs typeface="Arial"/>
            </a:endParaRPr>
          </a:p>
        </p:txBody>
      </p:sp>
      <p:sp>
        <p:nvSpPr>
          <p:cNvPr id="26" name=""/>
          <p:cNvSpPr/>
          <p:nvPr/>
        </p:nvSpPr>
        <p:spPr>
          <a:xfrm>
            <a:off x="7782001" y="2908430"/>
            <a:ext cx="524661" cy="2888799"/>
          </a:xfrm>
          <a:prstGeom prst="roundRect">
            <a:avLst>
              <a:gd name="adj" fmla="val 0"/>
            </a:avLst>
          </a:prstGeom>
          <a:solidFill>
            <a:srgbClr val="0e91f5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"/>
          <p:cNvSpPr txBox="1"/>
          <p:nvPr/>
        </p:nvSpPr>
        <p:spPr>
          <a:xfrm>
            <a:off x="7676005" y="5871215"/>
            <a:ext cx="649413" cy="31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spc="-200">
                <a:latin typeface="Arial"/>
                <a:cs typeface="Arial"/>
              </a:rPr>
              <a:t>2020</a:t>
            </a:r>
            <a:endParaRPr lang="en-US" altLang="ko-KR" sz="1500" spc="-200">
              <a:latin typeface="Arial"/>
              <a:cs typeface="Arial"/>
            </a:endParaRPr>
          </a:p>
        </p:txBody>
      </p:sp>
      <p:sp>
        <p:nvSpPr>
          <p:cNvPr id="28" name=""/>
          <p:cNvSpPr txBox="1"/>
          <p:nvPr/>
        </p:nvSpPr>
        <p:spPr>
          <a:xfrm>
            <a:off x="7782001" y="2594398"/>
            <a:ext cx="784848" cy="33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 b="1" spc="-100">
                <a:latin typeface="Arial"/>
                <a:cs typeface="Arial"/>
              </a:rPr>
              <a:t>256.4</a:t>
            </a:r>
            <a:endParaRPr lang="en-US" altLang="ko-KR" sz="1600" b="1" spc="-100">
              <a:latin typeface="Arial"/>
              <a:cs typeface="Arial"/>
            </a:endParaRPr>
          </a:p>
        </p:txBody>
      </p:sp>
      <p:sp>
        <p:nvSpPr>
          <p:cNvPr id="29" name=""/>
          <p:cNvSpPr txBox="1"/>
          <p:nvPr/>
        </p:nvSpPr>
        <p:spPr>
          <a:xfrm>
            <a:off x="3655657" y="3535075"/>
            <a:ext cx="539846" cy="340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700" spc="-200">
                <a:latin typeface="Arial"/>
                <a:cs typeface="Arial"/>
              </a:rPr>
              <a:t>200</a:t>
            </a:r>
            <a:endParaRPr lang="en-US" altLang="ko-KR" sz="1700" spc="-200">
              <a:latin typeface="Arial"/>
              <a:cs typeface="Arial"/>
            </a:endParaRPr>
          </a:p>
        </p:txBody>
      </p:sp>
      <p:sp>
        <p:nvSpPr>
          <p:cNvPr id="30" name=""/>
          <p:cNvSpPr txBox="1"/>
          <p:nvPr/>
        </p:nvSpPr>
        <p:spPr>
          <a:xfrm>
            <a:off x="3655657" y="4605804"/>
            <a:ext cx="539846" cy="346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700" spc="-200">
                <a:latin typeface="Arial"/>
                <a:cs typeface="Arial"/>
              </a:rPr>
              <a:t>100</a:t>
            </a:r>
            <a:endParaRPr lang="en-US" altLang="ko-KR" sz="1700" spc="-200">
              <a:latin typeface="Arial"/>
              <a:cs typeface="Arial"/>
            </a:endParaRPr>
          </a:p>
        </p:txBody>
      </p:sp>
      <p:sp>
        <p:nvSpPr>
          <p:cNvPr id="31" name=""/>
          <p:cNvSpPr txBox="1"/>
          <p:nvPr/>
        </p:nvSpPr>
        <p:spPr>
          <a:xfrm>
            <a:off x="3822726" y="5576772"/>
            <a:ext cx="320476" cy="347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700">
                <a:latin typeface="Arial"/>
                <a:cs typeface="Arial"/>
              </a:rPr>
              <a:t>0</a:t>
            </a:r>
            <a:endParaRPr lang="en-US" altLang="ko-KR" sz="1700">
              <a:latin typeface="Arial"/>
              <a:cs typeface="Arial"/>
            </a:endParaRPr>
          </a:p>
        </p:txBody>
      </p:sp>
      <p:sp>
        <p:nvSpPr>
          <p:cNvPr id="32" name=""/>
          <p:cNvSpPr txBox="1"/>
          <p:nvPr/>
        </p:nvSpPr>
        <p:spPr>
          <a:xfrm>
            <a:off x="4217563" y="5871215"/>
            <a:ext cx="645596" cy="312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500" spc="-200">
                <a:latin typeface="Arial"/>
                <a:cs typeface="Arial"/>
              </a:rPr>
              <a:t>2015</a:t>
            </a:r>
            <a:endParaRPr lang="en-US" altLang="ko-KR" sz="1500" spc="-200">
              <a:latin typeface="Arial"/>
              <a:cs typeface="Arial"/>
            </a:endParaRPr>
          </a:p>
        </p:txBody>
      </p:sp>
      <p:sp>
        <p:nvSpPr>
          <p:cNvPr id="33" name=""/>
          <p:cNvSpPr txBox="1"/>
          <p:nvPr/>
        </p:nvSpPr>
        <p:spPr>
          <a:xfrm>
            <a:off x="6364392" y="2725087"/>
            <a:ext cx="1304685" cy="330533"/>
          </a:xfrm>
          <a:prstGeom prst="rect">
            <a:avLst/>
          </a:prstGeom>
          <a:solidFill>
            <a:srgbClr val="fdf7e6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600">
                <a:solidFill>
                  <a:srgbClr val="7b7b7b"/>
                </a:solidFill>
                <a:latin typeface="한컴 윤체 M"/>
                <a:ea typeface="한컴 윤체 M"/>
              </a:rPr>
              <a:t>(</a:t>
            </a:r>
            <a:r>
              <a:rPr lang="ko-KR" altLang="en-US" sz="1600">
                <a:solidFill>
                  <a:srgbClr val="7b7b7b"/>
                </a:solidFill>
                <a:latin typeface="한컴 윤체 M"/>
                <a:ea typeface="한컴 윤체 M"/>
              </a:rPr>
              <a:t>단위</a:t>
            </a:r>
            <a:r>
              <a:rPr lang="en-US" altLang="ko-KR" sz="1600">
                <a:solidFill>
                  <a:srgbClr val="7b7b7b"/>
                </a:solidFill>
                <a:latin typeface="한컴 윤체 M"/>
                <a:ea typeface="한컴 윤체 M"/>
              </a:rPr>
              <a:t>:</a:t>
            </a:r>
            <a:r>
              <a:rPr lang="ko-KR" altLang="en-US" sz="1600">
                <a:solidFill>
                  <a:srgbClr val="7b7b7b"/>
                </a:solidFill>
                <a:latin typeface="한컴 윤체 M"/>
                <a:ea typeface="한컴 윤체 M"/>
              </a:rPr>
              <a:t> 억원</a:t>
            </a:r>
            <a:r>
              <a:rPr lang="en-US" altLang="ko-KR" sz="1600">
                <a:solidFill>
                  <a:srgbClr val="7b7b7b"/>
                </a:solidFill>
                <a:latin typeface="한컴 윤체 M"/>
                <a:ea typeface="한컴 윤체 M"/>
              </a:rPr>
              <a:t>)</a:t>
            </a:r>
            <a:endParaRPr lang="en-US" altLang="ko-KR" sz="1600">
              <a:solidFill>
                <a:srgbClr val="7b7b7b"/>
              </a:solidFill>
              <a:latin typeface="한컴 윤체 M"/>
              <a:ea typeface="한컴 윤체 M"/>
            </a:endParaRPr>
          </a:p>
        </p:txBody>
      </p:sp>
      <p:sp>
        <p:nvSpPr>
          <p:cNvPr id="34" name=""/>
          <p:cNvSpPr txBox="1"/>
          <p:nvPr/>
        </p:nvSpPr>
        <p:spPr>
          <a:xfrm>
            <a:off x="5357506" y="6294120"/>
            <a:ext cx="2949156" cy="314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ko-KR" altLang="en-US" sz="1500">
                <a:solidFill>
                  <a:srgbClr val="7b7b7b"/>
                </a:solidFill>
                <a:latin typeface="한컴 윤체 M"/>
                <a:ea typeface="한컴 윤체 M"/>
              </a:rPr>
              <a:t>자료</a:t>
            </a:r>
            <a:r>
              <a:rPr lang="en-US" altLang="ko-KR" sz="1500">
                <a:solidFill>
                  <a:srgbClr val="7b7b7b"/>
                </a:solidFill>
                <a:latin typeface="한컴 윤체 M"/>
                <a:ea typeface="한컴 윤체 M"/>
              </a:rPr>
              <a:t>:</a:t>
            </a:r>
            <a:r>
              <a:rPr lang="ko-KR" altLang="en-US" sz="1500">
                <a:solidFill>
                  <a:srgbClr val="7b7b7b"/>
                </a:solidFill>
                <a:latin typeface="한컴 윤체 M"/>
                <a:ea typeface="한컴 윤체 M"/>
              </a:rPr>
              <a:t> 한국보건산업진흥원</a:t>
            </a:r>
            <a:endParaRPr lang="ko-KR" altLang="en-US" sz="1500">
              <a:solidFill>
                <a:srgbClr val="7b7b7b"/>
              </a:solidFill>
              <a:latin typeface="한컴 윤체 M"/>
              <a:ea typeface="한컴 윤체 M"/>
            </a:endParaRPr>
          </a:p>
        </p:txBody>
      </p:sp>
      <p:grpSp>
        <p:nvGrpSpPr>
          <p:cNvPr id="35" name=""/>
          <p:cNvGrpSpPr/>
          <p:nvPr/>
        </p:nvGrpSpPr>
        <p:grpSpPr>
          <a:xfrm rot="0">
            <a:off x="5062284" y="2908430"/>
            <a:ext cx="1264951" cy="1303490"/>
            <a:chOff x="1365907" y="3295649"/>
            <a:chExt cx="1065589" cy="1065589"/>
          </a:xfrm>
        </p:grpSpPr>
        <p:sp>
          <p:nvSpPr>
            <p:cNvPr id="36" name=""/>
            <p:cNvSpPr/>
            <p:nvPr/>
          </p:nvSpPr>
          <p:spPr>
            <a:xfrm>
              <a:off x="1365907" y="3295649"/>
              <a:ext cx="1065589" cy="1065589"/>
            </a:xfrm>
            <a:prstGeom prst="ellipse">
              <a:avLst/>
            </a:prstGeom>
            <a:solidFill>
              <a:srgbClr val="bebec4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7" name=""/>
            <p:cNvSpPr/>
            <p:nvPr/>
          </p:nvSpPr>
          <p:spPr>
            <a:xfrm>
              <a:off x="1587095" y="3565962"/>
              <a:ext cx="666528" cy="632182"/>
            </a:xfrm>
            <a:prstGeom prst="heart">
              <a:avLst/>
            </a:prstGeom>
            <a:solidFill>
              <a:srgbClr val="ef634c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8" name=""/>
            <p:cNvSpPr/>
            <p:nvPr/>
          </p:nvSpPr>
          <p:spPr>
            <a:xfrm>
              <a:off x="1459698" y="3600864"/>
              <a:ext cx="933005" cy="559039"/>
            </a:xfrm>
            <a:custGeom>
              <a:avLst/>
              <a:gdLst>
                <a:gd name="connsiteX0" fmla="*/ -5682 w 1097796"/>
                <a:gd name="connsiteY0" fmla="*/ 432671 h 732478"/>
                <a:gd name="connsiteX1" fmla="*/ 344971 w 1097796"/>
                <a:gd name="connsiteY1" fmla="*/ 415605 h 732478"/>
                <a:gd name="connsiteX2" fmla="*/ 376721 w 1097796"/>
                <a:gd name="connsiteY2" fmla="*/ 399730 h 732478"/>
                <a:gd name="connsiteX3" fmla="*/ 392596 w 1097796"/>
                <a:gd name="connsiteY3" fmla="*/ 399730 h 732478"/>
                <a:gd name="connsiteX4" fmla="*/ 440221 w 1097796"/>
                <a:gd name="connsiteY4" fmla="*/ 34604 h 732478"/>
                <a:gd name="connsiteX5" fmla="*/ 535471 w 1097796"/>
                <a:gd name="connsiteY5" fmla="*/ 701354 h 732478"/>
                <a:gd name="connsiteX6" fmla="*/ 614846 w 1097796"/>
                <a:gd name="connsiteY6" fmla="*/ 209230 h 732478"/>
                <a:gd name="connsiteX7" fmla="*/ 725971 w 1097796"/>
                <a:gd name="connsiteY7" fmla="*/ 510854 h 732478"/>
                <a:gd name="connsiteX8" fmla="*/ 837096 w 1097796"/>
                <a:gd name="connsiteY8" fmla="*/ 367980 h 732478"/>
                <a:gd name="connsiteX9" fmla="*/ 1102598 w 1097796"/>
                <a:gd name="connsiteY9" fmla="*/ 377205 h 732478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97796" h="732478">
                  <a:moveTo>
                    <a:pt x="-5682" y="432671"/>
                  </a:moveTo>
                  <a:cubicBezTo>
                    <a:pt x="27125" y="432671"/>
                    <a:pt x="281237" y="421095"/>
                    <a:pt x="344971" y="415605"/>
                  </a:cubicBezTo>
                  <a:cubicBezTo>
                    <a:pt x="408705" y="410114"/>
                    <a:pt x="373546" y="400788"/>
                    <a:pt x="376721" y="399730"/>
                  </a:cubicBezTo>
                  <a:cubicBezTo>
                    <a:pt x="379895" y="398671"/>
                    <a:pt x="391537" y="399729"/>
                    <a:pt x="392596" y="399730"/>
                  </a:cubicBezTo>
                  <a:lnTo>
                    <a:pt x="440221" y="34604"/>
                  </a:lnTo>
                  <a:lnTo>
                    <a:pt x="535471" y="701354"/>
                  </a:lnTo>
                  <a:lnTo>
                    <a:pt x="614846" y="209230"/>
                  </a:lnTo>
                  <a:lnTo>
                    <a:pt x="725971" y="510854"/>
                  </a:lnTo>
                  <a:lnTo>
                    <a:pt x="837096" y="367980"/>
                  </a:lnTo>
                  <a:lnTo>
                    <a:pt x="1102598" y="377205"/>
                  </a:lnTo>
                </a:path>
              </a:pathLst>
            </a:custGeom>
            <a:noFill/>
            <a:ln w="50800">
              <a:solidFill>
                <a:schemeClr val="lt1"/>
              </a:solidFill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39" name=""/>
          <p:cNvGrpSpPr/>
          <p:nvPr/>
        </p:nvGrpSpPr>
        <p:grpSpPr>
          <a:xfrm rot="0">
            <a:off x="3541359" y="450499"/>
            <a:ext cx="5192730" cy="791849"/>
            <a:chOff x="3541359" y="461902"/>
            <a:chExt cx="4937473" cy="755393"/>
          </a:xfrm>
        </p:grpSpPr>
        <p:sp>
          <p:nvSpPr>
            <p:cNvPr id="40" name=""/>
            <p:cNvSpPr/>
            <p:nvPr/>
          </p:nvSpPr>
          <p:spPr>
            <a:xfrm>
              <a:off x="3541359" y="461902"/>
              <a:ext cx="167067" cy="755393"/>
            </a:xfrm>
            <a:prstGeom prst="leftBracket">
              <a:avLst>
                <a:gd name="adj" fmla="val 0"/>
              </a:avLst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>
                <a:solidFill>
                  <a:schemeClr val="tx1"/>
                </a:solidFill>
              </a:endParaRPr>
            </a:p>
          </p:txBody>
        </p:sp>
        <p:sp>
          <p:nvSpPr>
            <p:cNvPr id="41" name=""/>
            <p:cNvSpPr/>
            <p:nvPr/>
          </p:nvSpPr>
          <p:spPr>
            <a:xfrm flipH="1">
              <a:off x="8311765" y="461902"/>
              <a:ext cx="167067" cy="755393"/>
            </a:xfrm>
            <a:prstGeom prst="leftBracket">
              <a:avLst>
                <a:gd name="adj" fmla="val 0"/>
              </a:avLst>
            </a:prstGeom>
            <a:ln w="762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>
                <a:solidFill>
                  <a:schemeClr val="tx1"/>
                </a:solidFill>
              </a:endParaRPr>
            </a:p>
          </p:txBody>
        </p:sp>
      </p:grpSp>
      <p:sp>
        <p:nvSpPr>
          <p:cNvPr id="42" name=""/>
          <p:cNvSpPr/>
          <p:nvPr/>
        </p:nvSpPr>
        <p:spPr>
          <a:xfrm>
            <a:off x="4648200" y="3109263"/>
            <a:ext cx="3566247" cy="2587882"/>
          </a:xfrm>
          <a:custGeom>
            <a:avLst/>
            <a:gdLst>
              <a:gd name="connsiteX0" fmla="*/ -4090 w 3565563"/>
              <a:gd name="connsiteY0" fmla="*/ 3377245 h 3390869"/>
              <a:gd name="connsiteX1" fmla="*/ 417730 w 3565563"/>
              <a:gd name="connsiteY1" fmla="*/ 3390853 h 3390869"/>
              <a:gd name="connsiteX2" fmla="*/ 880373 w 3565563"/>
              <a:gd name="connsiteY2" fmla="*/ 3241174 h 3390869"/>
              <a:gd name="connsiteX3" fmla="*/ 1587945 w 3565563"/>
              <a:gd name="connsiteY3" fmla="*/ 2982638 h 3390869"/>
              <a:gd name="connsiteX4" fmla="*/ 2213875 w 3565563"/>
              <a:gd name="connsiteY4" fmla="*/ 2628852 h 3390869"/>
              <a:gd name="connsiteX5" fmla="*/ 2894231 w 3565563"/>
              <a:gd name="connsiteY5" fmla="*/ 1948495 h 3390869"/>
              <a:gd name="connsiteX6" fmla="*/ 3565931 w 3565563"/>
              <a:gd name="connsiteY6" fmla="*/ -3230 h 339086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65563" h="3390869">
                <a:moveTo>
                  <a:pt x="-4090" y="3377245"/>
                </a:moveTo>
                <a:lnTo>
                  <a:pt x="417730" y="3390853"/>
                </a:lnTo>
                <a:lnTo>
                  <a:pt x="880373" y="3241174"/>
                </a:lnTo>
                <a:lnTo>
                  <a:pt x="1587945" y="2982638"/>
                </a:lnTo>
                <a:lnTo>
                  <a:pt x="2213875" y="2628852"/>
                </a:lnTo>
                <a:lnTo>
                  <a:pt x="2894231" y="1948495"/>
                </a:lnTo>
                <a:lnTo>
                  <a:pt x="3565931" y="-3230"/>
                </a:lnTo>
              </a:path>
            </a:pathLst>
          </a:custGeom>
          <a:noFill/>
          <a:ln w="88900" cap="rnd">
            <a:solidFill>
              <a:srgbClr val="7b7b7b">
                <a:alpha val="80000"/>
              </a:srgbClr>
            </a:solidFill>
            <a:headEnd w="med" len="med"/>
            <a:tailEnd type="triangle" w="lg" len="lg"/>
          </a:ln>
          <a:effectLst>
            <a:outerShdw dist="76200" dir="2700000" algn="ctr" rotWithShape="0">
              <a:schemeClr val="lt1"/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/>
          </a:p>
        </p:txBody>
      </p:sp>
      <p:sp>
        <p:nvSpPr>
          <p:cNvPr id="43" name=""/>
          <p:cNvSpPr txBox="1"/>
          <p:nvPr/>
        </p:nvSpPr>
        <p:spPr>
          <a:xfrm>
            <a:off x="3693130" y="1726910"/>
            <a:ext cx="4613532" cy="659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9678" indent="-149678">
              <a:lnSpc>
                <a:spcPct val="12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500" b="1">
                <a:solidFill>
                  <a:srgbClr val="0d0d0d"/>
                </a:solidFill>
                <a:latin typeface="한컴 고딕"/>
                <a:ea typeface="한컴 고딕"/>
              </a:rPr>
              <a:t>2020</a:t>
            </a:r>
            <a:r>
              <a:rPr lang="ko-KR" altLang="en-US" sz="1500" b="1">
                <a:solidFill>
                  <a:srgbClr val="0d0d0d"/>
                </a:solidFill>
                <a:latin typeface="한컴 고딕"/>
                <a:ea typeface="한컴 고딕"/>
              </a:rPr>
              <a:t>년 대비 </a:t>
            </a:r>
            <a:r>
              <a:rPr lang="en-US" altLang="ko-KR" sz="1500" b="1">
                <a:solidFill>
                  <a:srgbClr val="0d0d0d"/>
                </a:solidFill>
                <a:latin typeface="한컴 고딕"/>
                <a:ea typeface="한컴 고딕"/>
              </a:rPr>
              <a:t>15%</a:t>
            </a:r>
            <a:r>
              <a:rPr lang="ko-KR" altLang="en-US" sz="1500" b="1">
                <a:solidFill>
                  <a:srgbClr val="0d0d0d"/>
                </a:solidFill>
                <a:latin typeface="한컴 고딕"/>
                <a:ea typeface="한컴 고딕"/>
              </a:rPr>
              <a:t>의 성장세</a:t>
            </a:r>
            <a:endParaRPr lang="ko-KR" altLang="en-US" sz="1500" b="1">
              <a:solidFill>
                <a:srgbClr val="0d0d0d"/>
              </a:solidFill>
              <a:latin typeface="한컴 고딕"/>
              <a:ea typeface="한컴 고딕"/>
            </a:endParaRPr>
          </a:p>
          <a:p>
            <a:pPr marL="149678" indent="-149678">
              <a:lnSpc>
                <a:spcPct val="125000"/>
              </a:lnSpc>
              <a:buClr>
                <a:srgbClr val="ff0000"/>
              </a:buClr>
              <a:buFont typeface="Wingdings"/>
              <a:buChar char="§"/>
              <a:defRPr/>
            </a:pPr>
            <a:r>
              <a:rPr lang="en-US" altLang="ko-KR" sz="1500" b="1">
                <a:solidFill>
                  <a:srgbClr val="0d0d0d"/>
                </a:solidFill>
                <a:latin typeface="한컴 고딕"/>
                <a:ea typeface="한컴 고딕"/>
              </a:rPr>
              <a:t>2030</a:t>
            </a:r>
            <a:r>
              <a:rPr lang="ko-KR" altLang="en-US" sz="1500" b="1">
                <a:solidFill>
                  <a:srgbClr val="0d0d0d"/>
                </a:solidFill>
                <a:latin typeface="한컴 고딕"/>
                <a:ea typeface="한컴 고딕"/>
              </a:rPr>
              <a:t>년 </a:t>
            </a:r>
            <a:r>
              <a:rPr lang="en-US" altLang="ko-KR" sz="1500" b="1">
                <a:solidFill>
                  <a:srgbClr val="0d0d0d"/>
                </a:solidFill>
                <a:latin typeface="한컴 고딕"/>
                <a:ea typeface="한컴 고딕"/>
              </a:rPr>
              <a:t>20%</a:t>
            </a:r>
            <a:r>
              <a:rPr lang="ko-KR" altLang="en-US" sz="1500" b="1">
                <a:solidFill>
                  <a:srgbClr val="0d0d0d"/>
                </a:solidFill>
                <a:latin typeface="한컴 고딕"/>
                <a:ea typeface="한컴 고딕"/>
              </a:rPr>
              <a:t>의 성장세를 기록할것으로 보임</a:t>
            </a:r>
            <a:endParaRPr lang="ko-KR" altLang="en-US" sz="1500" b="1">
              <a:solidFill>
                <a:srgbClr val="0d0d0d"/>
              </a:solidFill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417</ep:Words>
  <ep:PresentationFormat>화면 슬라이드 쇼(4:3)</ep:PresentationFormat>
  <ep:Paragraphs>128</ep:Paragraphs>
  <ep:Slides>7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ep:HeadingPairs>
  <ep:TitlesOfParts>
    <vt:vector size="8" baseType="lpstr">
      <vt:lpstr>한컴오피스</vt:lpstr>
      <vt:lpstr>지능정보사회의 AI기반  기술의 이해</vt:lpstr>
      <vt:lpstr>인공지능/머신러닝/딥러닝</vt:lpstr>
      <vt:lpstr>슬라이드 3</vt:lpstr>
      <vt:lpstr>Part1. 지능정보 사회의 이해</vt:lpstr>
      <vt:lpstr>Part1. 지능정보 사회의 이해</vt:lpstr>
      <vt:lpstr>Part2. 지능정보 사회 기반 기술</vt:lpstr>
      <vt:lpstr>슬라이드 7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2020-03-01T11:28:49.082</dcterms:created>
  <dc:creator>user</dc:creator>
  <cp:lastModifiedBy>user</cp:lastModifiedBy>
  <dcterms:modified xsi:type="dcterms:W3CDTF">2020-04-06T19:27:14.433</dcterms:modified>
  <cp:revision>4</cp:revision>
  <dc:title>지능정보사회의 AI기반  기술의 이해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